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2" r:id="rId2"/>
  </p:sldMasterIdLst>
  <p:notesMasterIdLst>
    <p:notesMasterId r:id="rId11"/>
  </p:notesMasterIdLst>
  <p:handoutMasterIdLst>
    <p:handoutMasterId r:id="rId12"/>
  </p:handoutMasterIdLst>
  <p:sldIdLst>
    <p:sldId id="256" r:id="rId3"/>
    <p:sldId id="257" r:id="rId4"/>
    <p:sldId id="260" r:id="rId5"/>
    <p:sldId id="261" r:id="rId6"/>
    <p:sldId id="258" r:id="rId7"/>
    <p:sldId id="262" r:id="rId8"/>
    <p:sldId id="259" r:id="rId9"/>
    <p:sldId id="265" r:id="rId1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500"/>
    <a:srgbClr val="204D60"/>
    <a:srgbClr val="D6E0F2"/>
    <a:srgbClr val="ABC0E4"/>
    <a:srgbClr val="48779E"/>
    <a:srgbClr val="498196"/>
    <a:srgbClr val="2440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F60C2D0B-A699-48C4-9A47-37FB7387EB3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9D9E26B0-A4B5-491F-9139-6FF3FA2B66D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4D6E74-9047-49E1-8634-E8873CBB3641}" type="datetimeFigureOut">
              <a:rPr lang="fr-FR" smtClean="0"/>
              <a:t>16/08/2021</a:t>
            </a:fld>
            <a:endParaRPr lang="fr-FR"/>
          </a:p>
        </p:txBody>
      </p:sp>
      <p:sp>
        <p:nvSpPr>
          <p:cNvPr id="4" name="Espace réservé du pied de page 3">
            <a:extLst>
              <a:ext uri="{FF2B5EF4-FFF2-40B4-BE49-F238E27FC236}">
                <a16:creationId xmlns:a16="http://schemas.microsoft.com/office/drawing/2014/main" id="{F0F5E8FA-9859-430A-81E1-B082BFD35D0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8603C0E-3010-4C0F-BE66-E63F07BC7F3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B86F60-E26D-44EE-84E5-C37722EAEC72}" type="slidenum">
              <a:rPr lang="fr-FR" smtClean="0"/>
              <a:t>‹N°›</a:t>
            </a:fld>
            <a:endParaRPr lang="fr-FR"/>
          </a:p>
        </p:txBody>
      </p:sp>
    </p:spTree>
    <p:extLst>
      <p:ext uri="{BB962C8B-B14F-4D97-AF65-F5344CB8AC3E}">
        <p14:creationId xmlns:p14="http://schemas.microsoft.com/office/powerpoint/2010/main" val="28089828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F51B11-29AF-4865-8E79-5B16EAD648CC}" type="datetimeFigureOut">
              <a:rPr lang="fr-FR" smtClean="0"/>
              <a:t>16/08/2021</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FACC38-D43A-4FB1-83B2-C64859BD59A1}" type="slidenum">
              <a:rPr lang="fr-FR" smtClean="0"/>
              <a:t>‹N°›</a:t>
            </a:fld>
            <a:endParaRPr lang="fr-FR"/>
          </a:p>
        </p:txBody>
      </p:sp>
    </p:spTree>
    <p:extLst>
      <p:ext uri="{BB962C8B-B14F-4D97-AF65-F5344CB8AC3E}">
        <p14:creationId xmlns:p14="http://schemas.microsoft.com/office/powerpoint/2010/main" val="30484073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youtube.com/channel/UCfGWC0w8mTPc_O4H_EVNQ7A" TargetMode="External"/><Relationship Id="rId2" Type="http://schemas.openxmlformats.org/officeDocument/2006/relationships/hyperlink" Target="https://experimentation-animale.info/" TargetMode="External"/><Relationship Id="rId1" Type="http://schemas.openxmlformats.org/officeDocument/2006/relationships/slideMaster" Target="../slideMasters/slideMaster1.xml"/><Relationship Id="rId4" Type="http://schemas.openxmlformats.org/officeDocument/2006/relationships/hyperlink" Target="https://experimentation-animale.info/politique-de-confidentialite/"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www.youtube.com/channel/UCfGWC0w8mTPc_O4H_EVNQ7A" TargetMode="External"/><Relationship Id="rId2" Type="http://schemas.openxmlformats.org/officeDocument/2006/relationships/hyperlink" Target="https://experimentation-animale.info/" TargetMode="External"/><Relationship Id="rId1" Type="http://schemas.openxmlformats.org/officeDocument/2006/relationships/slideMaster" Target="../slideMasters/slideMaster1.xml"/><Relationship Id="rId4" Type="http://schemas.openxmlformats.org/officeDocument/2006/relationships/hyperlink" Target="https://experimentation-animale.info/politique-de-confidentialite/" TargetMode="Externa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www.youtube.com/channel/UCfGWC0w8mTPc_O4H_EVNQ7A" TargetMode="External"/><Relationship Id="rId2" Type="http://schemas.openxmlformats.org/officeDocument/2006/relationships/hyperlink" Target="https://experimentation-animale.info/" TargetMode="External"/><Relationship Id="rId1" Type="http://schemas.openxmlformats.org/officeDocument/2006/relationships/slideMaster" Target="../slideMasters/slideMaster2.xml"/><Relationship Id="rId4" Type="http://schemas.openxmlformats.org/officeDocument/2006/relationships/hyperlink" Target="https://experimentation-animale.info/politique-de-confidentialite/"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modèle 1a">
    <p:spTree>
      <p:nvGrpSpPr>
        <p:cNvPr id="1" name=""/>
        <p:cNvGrpSpPr/>
        <p:nvPr/>
      </p:nvGrpSpPr>
      <p:grpSpPr>
        <a:xfrm>
          <a:off x="0" y="0"/>
          <a:ext cx="0" cy="0"/>
          <a:chOff x="0" y="0"/>
          <a:chExt cx="0" cy="0"/>
        </a:xfrm>
      </p:grpSpPr>
      <p:sp>
        <p:nvSpPr>
          <p:cNvPr id="6" name="Rectangle 5">
            <a:hlinkClick r:id="rId2"/>
            <a:extLst>
              <a:ext uri="{FF2B5EF4-FFF2-40B4-BE49-F238E27FC236}">
                <a16:creationId xmlns:a16="http://schemas.microsoft.com/office/drawing/2014/main" id="{F735DEB6-4191-4DF9-8A98-A4555EC369A0}"/>
              </a:ext>
            </a:extLst>
          </p:cNvPr>
          <p:cNvSpPr/>
          <p:nvPr userDrawn="1"/>
        </p:nvSpPr>
        <p:spPr>
          <a:xfrm>
            <a:off x="4738255" y="6589423"/>
            <a:ext cx="4671752" cy="264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bel"/>
              <a:ea typeface="+mn-ea"/>
              <a:cs typeface="+mn-cs"/>
            </a:endParaRPr>
          </a:p>
        </p:txBody>
      </p:sp>
      <p:sp>
        <p:nvSpPr>
          <p:cNvPr id="7" name="Rectangle 6">
            <a:hlinkClick r:id="rId3"/>
            <a:extLst>
              <a:ext uri="{FF2B5EF4-FFF2-40B4-BE49-F238E27FC236}">
                <a16:creationId xmlns:a16="http://schemas.microsoft.com/office/drawing/2014/main" id="{4CB66ADE-0F6E-44E0-99F9-1E99728D9545}"/>
              </a:ext>
            </a:extLst>
          </p:cNvPr>
          <p:cNvSpPr/>
          <p:nvPr userDrawn="1"/>
        </p:nvSpPr>
        <p:spPr>
          <a:xfrm>
            <a:off x="9501447" y="6592906"/>
            <a:ext cx="664775" cy="261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bel"/>
              <a:ea typeface="+mn-ea"/>
              <a:cs typeface="+mn-cs"/>
            </a:endParaRPr>
          </a:p>
        </p:txBody>
      </p:sp>
      <p:sp>
        <p:nvSpPr>
          <p:cNvPr id="11" name="Rectangle 10">
            <a:hlinkClick r:id="rId4"/>
            <a:extLst>
              <a:ext uri="{FF2B5EF4-FFF2-40B4-BE49-F238E27FC236}">
                <a16:creationId xmlns:a16="http://schemas.microsoft.com/office/drawing/2014/main" id="{B62581EE-7F6B-479D-BAD3-D75A6B7BFDED}"/>
              </a:ext>
            </a:extLst>
          </p:cNvPr>
          <p:cNvSpPr/>
          <p:nvPr userDrawn="1"/>
        </p:nvSpPr>
        <p:spPr>
          <a:xfrm>
            <a:off x="0" y="6527439"/>
            <a:ext cx="845340" cy="330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bel"/>
              <a:ea typeface="+mn-ea"/>
              <a:cs typeface="+mn-cs"/>
            </a:endParaRPr>
          </a:p>
        </p:txBody>
      </p:sp>
      <p:sp>
        <p:nvSpPr>
          <p:cNvPr id="5" name="Espace réservé du titre 1">
            <a:extLst>
              <a:ext uri="{FF2B5EF4-FFF2-40B4-BE49-F238E27FC236}">
                <a16:creationId xmlns:a16="http://schemas.microsoft.com/office/drawing/2014/main" id="{2E256D19-871A-43BA-95D7-33EA11BE3019}"/>
              </a:ext>
            </a:extLst>
          </p:cNvPr>
          <p:cNvSpPr>
            <a:spLocks noGrp="1"/>
          </p:cNvSpPr>
          <p:nvPr>
            <p:ph type="title"/>
          </p:nvPr>
        </p:nvSpPr>
        <p:spPr>
          <a:xfrm rot="5400000">
            <a:off x="9378858" y="2717827"/>
            <a:ext cx="5027229" cy="565799"/>
          </a:xfrm>
          <a:prstGeom prst="rect">
            <a:avLst/>
          </a:prstGeom>
        </p:spPr>
        <p:txBody>
          <a:bodyPr vert="horz" lIns="91440" tIns="45720" rIns="91440" bIns="45720" rtlCol="0" anchor="ctr">
            <a:normAutofit/>
          </a:bodyPr>
          <a:lstStyle/>
          <a:p>
            <a:r>
              <a:rPr lang="fr-FR" dirty="0"/>
              <a:t>Titre de la partie</a:t>
            </a:r>
          </a:p>
        </p:txBody>
      </p:sp>
      <p:sp>
        <p:nvSpPr>
          <p:cNvPr id="8" name="Espace réservé du numéro de diapositive 5">
            <a:extLst>
              <a:ext uri="{FF2B5EF4-FFF2-40B4-BE49-F238E27FC236}">
                <a16:creationId xmlns:a16="http://schemas.microsoft.com/office/drawing/2014/main" id="{35844663-0DF9-4C05-AACB-938FBC8194D3}"/>
              </a:ext>
            </a:extLst>
          </p:cNvPr>
          <p:cNvSpPr>
            <a:spLocks noGrp="1"/>
          </p:cNvSpPr>
          <p:nvPr>
            <p:ph type="sldNum" sz="quarter" idx="4"/>
          </p:nvPr>
        </p:nvSpPr>
        <p:spPr>
          <a:xfrm rot="21102499">
            <a:off x="11591866" y="6281536"/>
            <a:ext cx="491835" cy="365125"/>
          </a:xfrm>
          <a:prstGeom prst="rect">
            <a:avLst/>
          </a:prstGeom>
        </p:spPr>
        <p:txBody>
          <a:bodyPr vert="horz" lIns="91440" tIns="45720" rIns="91440" bIns="45720" rtlCol="0" anchor="ctr">
            <a:scene3d>
              <a:camera prst="perspectiveContrastingRightFacing" fov="2700000">
                <a:rot lat="1200000" lon="20400000" rev="600000"/>
              </a:camera>
              <a:lightRig rig="threePt" dir="t"/>
            </a:scene3d>
          </a:bodyPr>
          <a:lstStyle>
            <a:lvl1pPr algn="ctr">
              <a:defRPr sz="1400">
                <a:solidFill>
                  <a:schemeClr val="accent1">
                    <a:lumMod val="60000"/>
                    <a:lumOff val="40000"/>
                  </a:schemeClr>
                </a:solidFill>
                <a:latin typeface="Abel" panose="02000506030000020004" pitchFamily="2" charset="0"/>
              </a:defRPr>
            </a:lvl1pPr>
          </a:lstStyle>
          <a:p>
            <a:fld id="{F8C39227-8B84-4BE9-96C6-042FFD61FA44}" type="slidenum">
              <a:rPr lang="fr-FR" smtClean="0"/>
              <a:pPr/>
              <a:t>‹N°›</a:t>
            </a:fld>
            <a:endParaRPr lang="fr-FR" dirty="0"/>
          </a:p>
        </p:txBody>
      </p:sp>
      <p:sp>
        <p:nvSpPr>
          <p:cNvPr id="3" name="Espace réservé du texte 2">
            <a:extLst>
              <a:ext uri="{FF2B5EF4-FFF2-40B4-BE49-F238E27FC236}">
                <a16:creationId xmlns:a16="http://schemas.microsoft.com/office/drawing/2014/main" id="{E2F5A7F4-B892-4ED9-819C-CFA19C298AFA}"/>
              </a:ext>
            </a:extLst>
          </p:cNvPr>
          <p:cNvSpPr>
            <a:spLocks noGrp="1"/>
          </p:cNvSpPr>
          <p:nvPr>
            <p:ph type="body" sz="quarter" idx="10" hasCustomPrompt="1"/>
          </p:nvPr>
        </p:nvSpPr>
        <p:spPr>
          <a:xfrm>
            <a:off x="11634835" y="41565"/>
            <a:ext cx="498648" cy="365125"/>
          </a:xfrm>
          <a:prstGeom prst="rect">
            <a:avLst/>
          </a:prstGeom>
        </p:spPr>
        <p:txBody>
          <a:bodyPr anchor="ctr"/>
          <a:lstStyle>
            <a:lvl1pPr algn="ctr">
              <a:defRPr sz="1600">
                <a:solidFill>
                  <a:schemeClr val="accent1">
                    <a:lumMod val="20000"/>
                    <a:lumOff val="80000"/>
                  </a:schemeClr>
                </a:solidFill>
                <a:latin typeface="+mj-lt"/>
              </a:defRPr>
            </a:lvl1pPr>
          </a:lstStyle>
          <a:p>
            <a:pPr lvl="0"/>
            <a:r>
              <a:rPr lang="fr-FR" dirty="0"/>
              <a:t>x/x</a:t>
            </a:r>
          </a:p>
        </p:txBody>
      </p:sp>
    </p:spTree>
    <p:extLst>
      <p:ext uri="{BB962C8B-B14F-4D97-AF65-F5344CB8AC3E}">
        <p14:creationId xmlns:p14="http://schemas.microsoft.com/office/powerpoint/2010/main" val="3662862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modèle 1a">
    <p:spTree>
      <p:nvGrpSpPr>
        <p:cNvPr id="1" name=""/>
        <p:cNvGrpSpPr/>
        <p:nvPr/>
      </p:nvGrpSpPr>
      <p:grpSpPr>
        <a:xfrm>
          <a:off x="0" y="0"/>
          <a:ext cx="0" cy="0"/>
          <a:chOff x="0" y="0"/>
          <a:chExt cx="0" cy="0"/>
        </a:xfrm>
      </p:grpSpPr>
      <p:sp>
        <p:nvSpPr>
          <p:cNvPr id="6" name="Rectangle 5">
            <a:hlinkClick r:id="rId2"/>
            <a:extLst>
              <a:ext uri="{FF2B5EF4-FFF2-40B4-BE49-F238E27FC236}">
                <a16:creationId xmlns:a16="http://schemas.microsoft.com/office/drawing/2014/main" id="{F735DEB6-4191-4DF9-8A98-A4555EC369A0}"/>
              </a:ext>
            </a:extLst>
          </p:cNvPr>
          <p:cNvSpPr/>
          <p:nvPr userDrawn="1"/>
        </p:nvSpPr>
        <p:spPr>
          <a:xfrm>
            <a:off x="4738255" y="6589423"/>
            <a:ext cx="4671752" cy="264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bel"/>
              <a:ea typeface="+mn-ea"/>
              <a:cs typeface="+mn-cs"/>
            </a:endParaRPr>
          </a:p>
        </p:txBody>
      </p:sp>
      <p:sp>
        <p:nvSpPr>
          <p:cNvPr id="7" name="Rectangle 6">
            <a:hlinkClick r:id="rId3"/>
            <a:extLst>
              <a:ext uri="{FF2B5EF4-FFF2-40B4-BE49-F238E27FC236}">
                <a16:creationId xmlns:a16="http://schemas.microsoft.com/office/drawing/2014/main" id="{4CB66ADE-0F6E-44E0-99F9-1E99728D9545}"/>
              </a:ext>
            </a:extLst>
          </p:cNvPr>
          <p:cNvSpPr/>
          <p:nvPr userDrawn="1"/>
        </p:nvSpPr>
        <p:spPr>
          <a:xfrm>
            <a:off x="9501447" y="6592906"/>
            <a:ext cx="664775" cy="261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bel"/>
              <a:ea typeface="+mn-ea"/>
              <a:cs typeface="+mn-cs"/>
            </a:endParaRPr>
          </a:p>
        </p:txBody>
      </p:sp>
      <p:sp>
        <p:nvSpPr>
          <p:cNvPr id="11" name="Rectangle 10">
            <a:hlinkClick r:id="rId4"/>
            <a:extLst>
              <a:ext uri="{FF2B5EF4-FFF2-40B4-BE49-F238E27FC236}">
                <a16:creationId xmlns:a16="http://schemas.microsoft.com/office/drawing/2014/main" id="{B62581EE-7F6B-479D-BAD3-D75A6B7BFDED}"/>
              </a:ext>
            </a:extLst>
          </p:cNvPr>
          <p:cNvSpPr/>
          <p:nvPr userDrawn="1"/>
        </p:nvSpPr>
        <p:spPr>
          <a:xfrm>
            <a:off x="0" y="6527439"/>
            <a:ext cx="845340" cy="330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bel"/>
              <a:ea typeface="+mn-ea"/>
              <a:cs typeface="+mn-cs"/>
            </a:endParaRPr>
          </a:p>
        </p:txBody>
      </p:sp>
    </p:spTree>
    <p:extLst>
      <p:ext uri="{BB962C8B-B14F-4D97-AF65-F5344CB8AC3E}">
        <p14:creationId xmlns:p14="http://schemas.microsoft.com/office/powerpoint/2010/main" val="1061935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odèle 1a">
    <p:spTree>
      <p:nvGrpSpPr>
        <p:cNvPr id="1" name=""/>
        <p:cNvGrpSpPr/>
        <p:nvPr/>
      </p:nvGrpSpPr>
      <p:grpSpPr>
        <a:xfrm>
          <a:off x="0" y="0"/>
          <a:ext cx="0" cy="0"/>
          <a:chOff x="0" y="0"/>
          <a:chExt cx="0" cy="0"/>
        </a:xfrm>
      </p:grpSpPr>
      <p:sp>
        <p:nvSpPr>
          <p:cNvPr id="6" name="Rectangle 5">
            <a:hlinkClick r:id="rId2"/>
            <a:extLst>
              <a:ext uri="{FF2B5EF4-FFF2-40B4-BE49-F238E27FC236}">
                <a16:creationId xmlns:a16="http://schemas.microsoft.com/office/drawing/2014/main" id="{F735DEB6-4191-4DF9-8A98-A4555EC369A0}"/>
              </a:ext>
            </a:extLst>
          </p:cNvPr>
          <p:cNvSpPr/>
          <p:nvPr userDrawn="1"/>
        </p:nvSpPr>
        <p:spPr>
          <a:xfrm>
            <a:off x="4738255" y="6589423"/>
            <a:ext cx="4671752" cy="2644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bel"/>
              <a:ea typeface="+mn-ea"/>
              <a:cs typeface="+mn-cs"/>
            </a:endParaRPr>
          </a:p>
        </p:txBody>
      </p:sp>
      <p:sp>
        <p:nvSpPr>
          <p:cNvPr id="7" name="Rectangle 6">
            <a:hlinkClick r:id="rId3"/>
            <a:extLst>
              <a:ext uri="{FF2B5EF4-FFF2-40B4-BE49-F238E27FC236}">
                <a16:creationId xmlns:a16="http://schemas.microsoft.com/office/drawing/2014/main" id="{4CB66ADE-0F6E-44E0-99F9-1E99728D9545}"/>
              </a:ext>
            </a:extLst>
          </p:cNvPr>
          <p:cNvSpPr/>
          <p:nvPr userDrawn="1"/>
        </p:nvSpPr>
        <p:spPr>
          <a:xfrm>
            <a:off x="9501447" y="6592906"/>
            <a:ext cx="664775" cy="2610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bel"/>
              <a:ea typeface="+mn-ea"/>
              <a:cs typeface="+mn-cs"/>
            </a:endParaRPr>
          </a:p>
        </p:txBody>
      </p:sp>
      <p:sp>
        <p:nvSpPr>
          <p:cNvPr id="11" name="Rectangle 10">
            <a:hlinkClick r:id="rId4"/>
            <a:extLst>
              <a:ext uri="{FF2B5EF4-FFF2-40B4-BE49-F238E27FC236}">
                <a16:creationId xmlns:a16="http://schemas.microsoft.com/office/drawing/2014/main" id="{B62581EE-7F6B-479D-BAD3-D75A6B7BFDED}"/>
              </a:ext>
            </a:extLst>
          </p:cNvPr>
          <p:cNvSpPr/>
          <p:nvPr userDrawn="1"/>
        </p:nvSpPr>
        <p:spPr>
          <a:xfrm>
            <a:off x="0" y="6527439"/>
            <a:ext cx="845340" cy="33056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Abel"/>
              <a:ea typeface="+mn-ea"/>
              <a:cs typeface="+mn-cs"/>
            </a:endParaRPr>
          </a:p>
        </p:txBody>
      </p:sp>
    </p:spTree>
    <p:extLst>
      <p:ext uri="{BB962C8B-B14F-4D97-AF65-F5344CB8AC3E}">
        <p14:creationId xmlns:p14="http://schemas.microsoft.com/office/powerpoint/2010/main" val="3511577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3.xml"/><Relationship Id="rId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accent1">
                <a:lumMod val="5000"/>
                <a:lumOff val="95000"/>
              </a:schemeClr>
            </a:gs>
            <a:gs pos="89000">
              <a:schemeClr val="accent1">
                <a:lumMod val="45000"/>
                <a:lumOff val="55000"/>
              </a:schemeClr>
            </a:gs>
            <a:gs pos="100000">
              <a:schemeClr val="accent1">
                <a:lumMod val="45000"/>
                <a:lumOff val="55000"/>
              </a:schemeClr>
            </a:gs>
          </a:gsLst>
          <a:lin ang="5400000" scaled="1"/>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EA30E8-7DAD-4FF4-8075-E6EE482755BB}"/>
              </a:ext>
            </a:extLst>
          </p:cNvPr>
          <p:cNvSpPr/>
          <p:nvPr userDrawn="1"/>
        </p:nvSpPr>
        <p:spPr>
          <a:xfrm>
            <a:off x="11596715" y="0"/>
            <a:ext cx="604873" cy="6853916"/>
          </a:xfrm>
          <a:prstGeom prst="rect">
            <a:avLst/>
          </a:prstGeom>
          <a:solidFill>
            <a:srgbClr val="2440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bel" panose="02000506030000020004" pitchFamily="2" charset="0"/>
            </a:endParaRPr>
          </a:p>
        </p:txBody>
      </p:sp>
      <p:cxnSp>
        <p:nvCxnSpPr>
          <p:cNvPr id="15" name="Connecteur droit 14">
            <a:extLst>
              <a:ext uri="{FF2B5EF4-FFF2-40B4-BE49-F238E27FC236}">
                <a16:creationId xmlns:a16="http://schemas.microsoft.com/office/drawing/2014/main" id="{8DE29241-405F-4813-A152-983B7B9D1089}"/>
              </a:ext>
            </a:extLst>
          </p:cNvPr>
          <p:cNvCxnSpPr>
            <a:cxnSpLocks/>
          </p:cNvCxnSpPr>
          <p:nvPr userDrawn="1"/>
        </p:nvCxnSpPr>
        <p:spPr>
          <a:xfrm flipH="1">
            <a:off x="11596715" y="0"/>
            <a:ext cx="1" cy="6857999"/>
          </a:xfrm>
          <a:prstGeom prst="line">
            <a:avLst/>
          </a:prstGeom>
          <a:ln w="38100">
            <a:solidFill>
              <a:srgbClr val="498196"/>
            </a:solidFill>
          </a:ln>
          <a:effectLst>
            <a:outerShdw blurRad="50800" dist="38100" algn="l" rotWithShape="0">
              <a:prstClr val="black">
                <a:alpha val="40000"/>
              </a:prstClr>
            </a:outerShdw>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0DEB3688-7446-4029-8D7C-5D9617285CE6}"/>
              </a:ext>
            </a:extLst>
          </p:cNvPr>
          <p:cNvSpPr/>
          <p:nvPr userDrawn="1"/>
        </p:nvSpPr>
        <p:spPr>
          <a:xfrm>
            <a:off x="11594334" y="0"/>
            <a:ext cx="604873" cy="6853916"/>
          </a:xfrm>
          <a:prstGeom prst="rect">
            <a:avLst/>
          </a:prstGeom>
          <a:solidFill>
            <a:srgbClr val="2440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bel" panose="02000506030000020004" pitchFamily="2" charset="0"/>
            </a:endParaRPr>
          </a:p>
        </p:txBody>
      </p:sp>
      <p:cxnSp>
        <p:nvCxnSpPr>
          <p:cNvPr id="17" name="Connecteur droit 16">
            <a:extLst>
              <a:ext uri="{FF2B5EF4-FFF2-40B4-BE49-F238E27FC236}">
                <a16:creationId xmlns:a16="http://schemas.microsoft.com/office/drawing/2014/main" id="{E981BA54-7446-4A69-B88D-F79FABCA48A5}"/>
              </a:ext>
            </a:extLst>
          </p:cNvPr>
          <p:cNvCxnSpPr>
            <a:cxnSpLocks/>
          </p:cNvCxnSpPr>
          <p:nvPr userDrawn="1"/>
        </p:nvCxnSpPr>
        <p:spPr>
          <a:xfrm flipH="1">
            <a:off x="11596715" y="0"/>
            <a:ext cx="1" cy="6857999"/>
          </a:xfrm>
          <a:prstGeom prst="line">
            <a:avLst/>
          </a:prstGeom>
          <a:ln w="38100">
            <a:solidFill>
              <a:srgbClr val="498196"/>
            </a:solidFill>
          </a:ln>
          <a:effectLst>
            <a:outerShdw algn="l" rotWithShape="0">
              <a:prstClr val="black">
                <a:alpha val="40000"/>
              </a:prstClr>
            </a:outerShdw>
          </a:effectLst>
          <a:scene3d>
            <a:camera prst="orthographicFront"/>
            <a:lightRig rig="threePt" dir="t"/>
          </a:scene3d>
          <a:sp3d>
            <a:bevelT prst="slope"/>
          </a:sp3d>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5424D087-379C-45A2-BB4B-38EBB46220F6}"/>
              </a:ext>
            </a:extLst>
          </p:cNvPr>
          <p:cNvSpPr/>
          <p:nvPr userDrawn="1"/>
        </p:nvSpPr>
        <p:spPr>
          <a:xfrm>
            <a:off x="11596715" y="0"/>
            <a:ext cx="604873" cy="6853916"/>
          </a:xfrm>
          <a:prstGeom prst="rect">
            <a:avLst/>
          </a:prstGeom>
          <a:solidFill>
            <a:srgbClr val="2440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bel" panose="02000506030000020004" pitchFamily="2" charset="0"/>
            </a:endParaRPr>
          </a:p>
        </p:txBody>
      </p:sp>
      <p:sp>
        <p:nvSpPr>
          <p:cNvPr id="19" name="Rectangle 18">
            <a:extLst>
              <a:ext uri="{FF2B5EF4-FFF2-40B4-BE49-F238E27FC236}">
                <a16:creationId xmlns:a16="http://schemas.microsoft.com/office/drawing/2014/main" id="{E0B81871-04C1-45CD-8331-6B358CA55001}"/>
              </a:ext>
            </a:extLst>
          </p:cNvPr>
          <p:cNvSpPr/>
          <p:nvPr userDrawn="1"/>
        </p:nvSpPr>
        <p:spPr>
          <a:xfrm>
            <a:off x="11594334" y="0"/>
            <a:ext cx="604873" cy="6853916"/>
          </a:xfrm>
          <a:prstGeom prst="rect">
            <a:avLst/>
          </a:prstGeom>
          <a:solidFill>
            <a:srgbClr val="24404B">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Abel" panose="02000506030000020004" pitchFamily="2" charset="0"/>
            </a:endParaRPr>
          </a:p>
        </p:txBody>
      </p:sp>
      <p:sp>
        <p:nvSpPr>
          <p:cNvPr id="21" name="Rectangle 20">
            <a:extLst>
              <a:ext uri="{FF2B5EF4-FFF2-40B4-BE49-F238E27FC236}">
                <a16:creationId xmlns:a16="http://schemas.microsoft.com/office/drawing/2014/main" id="{30EA134B-5A56-4A53-9D40-7F412DC657E5}"/>
              </a:ext>
            </a:extLst>
          </p:cNvPr>
          <p:cNvSpPr/>
          <p:nvPr userDrawn="1"/>
        </p:nvSpPr>
        <p:spPr>
          <a:xfrm>
            <a:off x="0" y="6713073"/>
            <a:ext cx="12188429" cy="140841"/>
          </a:xfrm>
          <a:prstGeom prst="rect">
            <a:avLst/>
          </a:prstGeom>
          <a:solidFill>
            <a:srgbClr val="49819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bel" panose="02000506030000020004" pitchFamily="2" charset="0"/>
            </a:endParaRPr>
          </a:p>
        </p:txBody>
      </p:sp>
      <p:sp>
        <p:nvSpPr>
          <p:cNvPr id="22" name="Rectangle 21">
            <a:extLst>
              <a:ext uri="{FF2B5EF4-FFF2-40B4-BE49-F238E27FC236}">
                <a16:creationId xmlns:a16="http://schemas.microsoft.com/office/drawing/2014/main" id="{F01E2651-D547-4361-8D56-78F26F300E30}"/>
              </a:ext>
            </a:extLst>
          </p:cNvPr>
          <p:cNvSpPr/>
          <p:nvPr userDrawn="1"/>
        </p:nvSpPr>
        <p:spPr>
          <a:xfrm>
            <a:off x="-1" y="6713073"/>
            <a:ext cx="12188429" cy="140844"/>
          </a:xfrm>
          <a:prstGeom prst="rect">
            <a:avLst/>
          </a:prstGeom>
          <a:solidFill>
            <a:srgbClr val="49819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bel" panose="02000506030000020004" pitchFamily="2" charset="0"/>
            </a:endParaRPr>
          </a:p>
        </p:txBody>
      </p:sp>
      <p:sp>
        <p:nvSpPr>
          <p:cNvPr id="24" name="Rectangle 23">
            <a:extLst>
              <a:ext uri="{FF2B5EF4-FFF2-40B4-BE49-F238E27FC236}">
                <a16:creationId xmlns:a16="http://schemas.microsoft.com/office/drawing/2014/main" id="{B319596A-B329-44E6-9405-DF96E372D507}"/>
              </a:ext>
            </a:extLst>
          </p:cNvPr>
          <p:cNvSpPr/>
          <p:nvPr userDrawn="1"/>
        </p:nvSpPr>
        <p:spPr>
          <a:xfrm>
            <a:off x="-3177" y="6713073"/>
            <a:ext cx="12191606" cy="140843"/>
          </a:xfrm>
          <a:prstGeom prst="rect">
            <a:avLst/>
          </a:prstGeom>
          <a:solidFill>
            <a:srgbClr val="49819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bel" panose="02000506030000020004" pitchFamily="2" charset="0"/>
            </a:endParaRPr>
          </a:p>
        </p:txBody>
      </p:sp>
      <p:sp>
        <p:nvSpPr>
          <p:cNvPr id="25" name="Rectangle 24">
            <a:extLst>
              <a:ext uri="{FF2B5EF4-FFF2-40B4-BE49-F238E27FC236}">
                <a16:creationId xmlns:a16="http://schemas.microsoft.com/office/drawing/2014/main" id="{66C2CBC7-9755-44F4-9A0B-C4FD464FDB8D}"/>
              </a:ext>
            </a:extLst>
          </p:cNvPr>
          <p:cNvSpPr/>
          <p:nvPr userDrawn="1"/>
        </p:nvSpPr>
        <p:spPr>
          <a:xfrm>
            <a:off x="3570" y="6713073"/>
            <a:ext cx="12184859" cy="144928"/>
          </a:xfrm>
          <a:prstGeom prst="rect">
            <a:avLst/>
          </a:prstGeom>
          <a:solidFill>
            <a:srgbClr val="498196">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Abel" panose="02000506030000020004" pitchFamily="2" charset="0"/>
            </a:endParaRPr>
          </a:p>
        </p:txBody>
      </p:sp>
      <p:cxnSp>
        <p:nvCxnSpPr>
          <p:cNvPr id="30" name="Connecteur droit 29">
            <a:extLst>
              <a:ext uri="{FF2B5EF4-FFF2-40B4-BE49-F238E27FC236}">
                <a16:creationId xmlns:a16="http://schemas.microsoft.com/office/drawing/2014/main" id="{F35BC4DC-50B9-4F49-9192-784E48A09AAE}"/>
              </a:ext>
            </a:extLst>
          </p:cNvPr>
          <p:cNvCxnSpPr>
            <a:cxnSpLocks/>
          </p:cNvCxnSpPr>
          <p:nvPr userDrawn="1"/>
        </p:nvCxnSpPr>
        <p:spPr>
          <a:xfrm>
            <a:off x="0" y="6693699"/>
            <a:ext cx="12199207" cy="0"/>
          </a:xfrm>
          <a:prstGeom prst="line">
            <a:avLst/>
          </a:prstGeom>
          <a:ln w="38100">
            <a:solidFill>
              <a:srgbClr val="498196"/>
            </a:solidFill>
          </a:ln>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pic>
        <p:nvPicPr>
          <p:cNvPr id="53" name="Image 52">
            <a:extLst>
              <a:ext uri="{FF2B5EF4-FFF2-40B4-BE49-F238E27FC236}">
                <a16:creationId xmlns:a16="http://schemas.microsoft.com/office/drawing/2014/main" id="{F1EC4AE2-BBAF-4CCA-B3AE-A74A1298D66D}"/>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 r="44599" b="41716"/>
          <a:stretch/>
        </p:blipFill>
        <p:spPr>
          <a:xfrm>
            <a:off x="9921939" y="5187965"/>
            <a:ext cx="2279650" cy="1670714"/>
          </a:xfrm>
          <a:prstGeom prst="rect">
            <a:avLst/>
          </a:prstGeom>
        </p:spPr>
      </p:pic>
    </p:spTree>
    <p:extLst>
      <p:ext uri="{BB962C8B-B14F-4D97-AF65-F5344CB8AC3E}">
        <p14:creationId xmlns:p14="http://schemas.microsoft.com/office/powerpoint/2010/main" val="2074938156"/>
      </p:ext>
    </p:extLst>
  </p:cSld>
  <p:clrMap bg1="lt1" tx1="dk1" bg2="lt2" tx2="dk2" accent1="accent1" accent2="accent2" accent3="accent3" accent4="accent4" accent5="accent5" accent6="accent6" hlink="hlink" folHlink="folHlink"/>
  <p:sldLayoutIdLst>
    <p:sldLayoutId id="2147483651" r:id="rId1"/>
    <p:sldLayoutId id="2147483654" r:id="rId2"/>
  </p:sldLayoutIdLst>
  <p:txStyles>
    <p:titleStyle>
      <a:lvl1pPr algn="ctr" defTabSz="914400" rtl="0" eaLnBrk="1" latinLnBrk="0" hangingPunct="1">
        <a:lnSpc>
          <a:spcPct val="90000"/>
        </a:lnSpc>
        <a:spcBef>
          <a:spcPct val="0"/>
        </a:spcBef>
        <a:buNone/>
        <a:defRPr lang="fr-FR" sz="2400" kern="1200" dirty="0">
          <a:solidFill>
            <a:schemeClr val="accent1">
              <a:lumMod val="20000"/>
              <a:lumOff val="80000"/>
            </a:schemeClr>
          </a:solidFill>
          <a:latin typeface="Abel" panose="02000506030000020004"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ndara Light"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ndara Light" panose="020E05020303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Light" panose="020E05020303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ndara Light" panose="020E05020303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ndara Light"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Organigramme : Entrée manuelle 1">
            <a:extLst>
              <a:ext uri="{FF2B5EF4-FFF2-40B4-BE49-F238E27FC236}">
                <a16:creationId xmlns:a16="http://schemas.microsoft.com/office/drawing/2014/main" id="{029E2ED6-5449-49DF-B976-28E41A37CE78}"/>
              </a:ext>
            </a:extLst>
          </p:cNvPr>
          <p:cNvSpPr/>
          <p:nvPr userDrawn="1"/>
        </p:nvSpPr>
        <p:spPr>
          <a:xfrm rot="5400000" flipV="1">
            <a:off x="6269269" y="939111"/>
            <a:ext cx="6858686" cy="4979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2 w 10000"/>
              <a:gd name="connsiteY0" fmla="*/ 4635 h 10000"/>
              <a:gd name="connsiteX1" fmla="*/ 10000 w 10000"/>
              <a:gd name="connsiteY1" fmla="*/ 0 h 10000"/>
              <a:gd name="connsiteX2" fmla="*/ 10000 w 10000"/>
              <a:gd name="connsiteY2" fmla="*/ 10000 h 10000"/>
              <a:gd name="connsiteX3" fmla="*/ 0 w 10000"/>
              <a:gd name="connsiteY3" fmla="*/ 10000 h 10000"/>
              <a:gd name="connsiteX4" fmla="*/ 12 w 10000"/>
              <a:gd name="connsiteY4" fmla="*/ 4635 h 10000"/>
              <a:gd name="connsiteX0" fmla="*/ 1 w 10001"/>
              <a:gd name="connsiteY0" fmla="*/ 7883 h 10000"/>
              <a:gd name="connsiteX1" fmla="*/ 10001 w 10001"/>
              <a:gd name="connsiteY1" fmla="*/ 0 h 10000"/>
              <a:gd name="connsiteX2" fmla="*/ 10001 w 10001"/>
              <a:gd name="connsiteY2" fmla="*/ 10000 h 10000"/>
              <a:gd name="connsiteX3" fmla="*/ 1 w 10001"/>
              <a:gd name="connsiteY3" fmla="*/ 10000 h 10000"/>
              <a:gd name="connsiteX4" fmla="*/ 1 w 10001"/>
              <a:gd name="connsiteY4" fmla="*/ 7883 h 10000"/>
              <a:gd name="connsiteX0" fmla="*/ 1 w 10001"/>
              <a:gd name="connsiteY0" fmla="*/ 5416 h 10000"/>
              <a:gd name="connsiteX1" fmla="*/ 10001 w 10001"/>
              <a:gd name="connsiteY1" fmla="*/ 0 h 10000"/>
              <a:gd name="connsiteX2" fmla="*/ 10001 w 10001"/>
              <a:gd name="connsiteY2" fmla="*/ 10000 h 10000"/>
              <a:gd name="connsiteX3" fmla="*/ 1 w 10001"/>
              <a:gd name="connsiteY3" fmla="*/ 10000 h 10000"/>
              <a:gd name="connsiteX4" fmla="*/ 1 w 10001"/>
              <a:gd name="connsiteY4" fmla="*/ 54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0000">
                <a:moveTo>
                  <a:pt x="1" y="5416"/>
                </a:moveTo>
                <a:lnTo>
                  <a:pt x="10001" y="0"/>
                </a:lnTo>
                <a:lnTo>
                  <a:pt x="10001" y="10000"/>
                </a:lnTo>
                <a:lnTo>
                  <a:pt x="1" y="10000"/>
                </a:lnTo>
                <a:cubicBezTo>
                  <a:pt x="5" y="8212"/>
                  <a:pt x="-3" y="7204"/>
                  <a:pt x="1" y="5416"/>
                </a:cubicBezTo>
                <a:close/>
              </a:path>
            </a:pathLst>
          </a:custGeom>
          <a:solidFill>
            <a:srgbClr val="244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Organigramme : Entrée manuelle 1">
            <a:extLst>
              <a:ext uri="{FF2B5EF4-FFF2-40B4-BE49-F238E27FC236}">
                <a16:creationId xmlns:a16="http://schemas.microsoft.com/office/drawing/2014/main" id="{79CFE38D-1BE7-4735-8007-70EDFDD7E01A}"/>
              </a:ext>
            </a:extLst>
          </p:cNvPr>
          <p:cNvSpPr/>
          <p:nvPr userDrawn="1"/>
        </p:nvSpPr>
        <p:spPr>
          <a:xfrm rot="5400000" flipH="1">
            <a:off x="-684282" y="688124"/>
            <a:ext cx="6858686" cy="5482438"/>
          </a:xfrm>
          <a:prstGeom prst="rect">
            <a:avLst/>
          </a:prstGeom>
          <a:solidFill>
            <a:srgbClr val="D6E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5" name="Groupe 4">
            <a:extLst>
              <a:ext uri="{FF2B5EF4-FFF2-40B4-BE49-F238E27FC236}">
                <a16:creationId xmlns:a16="http://schemas.microsoft.com/office/drawing/2014/main" id="{E5B2B630-A2F2-4423-8C72-0022806258D4}"/>
              </a:ext>
            </a:extLst>
          </p:cNvPr>
          <p:cNvGrpSpPr/>
          <p:nvPr userDrawn="1"/>
        </p:nvGrpSpPr>
        <p:grpSpPr>
          <a:xfrm>
            <a:off x="6763657" y="1022191"/>
            <a:ext cx="5428343" cy="5827420"/>
            <a:chOff x="6763657" y="1030580"/>
            <a:chExt cx="5428343" cy="5827420"/>
          </a:xfrm>
        </p:grpSpPr>
        <p:pic>
          <p:nvPicPr>
            <p:cNvPr id="6" name="Image 5">
              <a:extLst>
                <a:ext uri="{FF2B5EF4-FFF2-40B4-BE49-F238E27FC236}">
                  <a16:creationId xmlns:a16="http://schemas.microsoft.com/office/drawing/2014/main" id="{2C44C79E-93C0-47C3-BBB1-A8FC987A86DF}"/>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Effect>
                        <a14:saturation sat="400000"/>
                      </a14:imgEffect>
                    </a14:imgLayer>
                  </a14:imgProps>
                </a:ext>
                <a:ext uri="{28A0092B-C50C-407E-A947-70E740481C1C}">
                  <a14:useLocalDpi xmlns:a14="http://schemas.microsoft.com/office/drawing/2010/main" val="0"/>
                </a:ext>
              </a:extLst>
            </a:blip>
            <a:srcRect l="1" r="40034" b="7594"/>
            <a:stretch/>
          </p:blipFill>
          <p:spPr>
            <a:xfrm>
              <a:off x="6763657" y="1030580"/>
              <a:ext cx="5428343" cy="5827420"/>
            </a:xfrm>
            <a:prstGeom prst="rect">
              <a:avLst/>
            </a:prstGeom>
          </p:spPr>
        </p:pic>
        <p:sp>
          <p:nvSpPr>
            <p:cNvPr id="7" name="Espace réservé du numéro de diapositive 5">
              <a:extLst>
                <a:ext uri="{FF2B5EF4-FFF2-40B4-BE49-F238E27FC236}">
                  <a16:creationId xmlns:a16="http://schemas.microsoft.com/office/drawing/2014/main" id="{4A3D8E83-B296-49B3-AEE9-836E49970B28}"/>
                </a:ext>
              </a:extLst>
            </p:cNvPr>
            <p:cNvSpPr txBox="1">
              <a:spLocks/>
            </p:cNvSpPr>
            <p:nvPr/>
          </p:nvSpPr>
          <p:spPr>
            <a:xfrm rot="21165665">
              <a:off x="10429990" y="3677989"/>
              <a:ext cx="1240738" cy="365125"/>
            </a:xfrm>
            <a:prstGeom prst="rect">
              <a:avLst/>
            </a:prstGeom>
          </p:spPr>
          <p:txBody>
            <a:bodyPr vert="horz" lIns="91440" tIns="45720" rIns="91440" bIns="45720" rtlCol="0" anchor="ctr">
              <a:scene3d>
                <a:camera prst="perspectiveContrastingRightFacing" fov="2700000">
                  <a:rot lat="1200000" lon="20400000" rev="600000"/>
                </a:camera>
                <a:lightRig rig="threePt" dir="t"/>
              </a:scene3d>
            </a:bodyPr>
            <a:lstStyle>
              <a:defPPr>
                <a:defRPr lang="fr-FR"/>
              </a:defPPr>
              <a:lvl1pPr marL="0" algn="ctr" defTabSz="914400" rtl="0" eaLnBrk="1" latinLnBrk="0" hangingPunct="1">
                <a:defRPr sz="1400" kern="1200">
                  <a:solidFill>
                    <a:schemeClr val="accent1">
                      <a:lumMod val="60000"/>
                      <a:lumOff val="40000"/>
                    </a:schemeClr>
                  </a:solidFill>
                  <a:latin typeface="Chiller" panose="04020404031007020602" pitchFamily="8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sz="2000" dirty="0">
                  <a:solidFill>
                    <a:schemeClr val="accent1">
                      <a:lumMod val="40000"/>
                      <a:lumOff val="60000"/>
                      <a:alpha val="80000"/>
                    </a:schemeClr>
                  </a:solidFill>
                  <a:latin typeface="Abel" panose="02000506030000020004" pitchFamily="2" charset="0"/>
                </a:rPr>
                <a:t>2021</a:t>
              </a:r>
              <a:br>
                <a:rPr lang="fr-FR" sz="2000" dirty="0">
                  <a:solidFill>
                    <a:schemeClr val="accent1">
                      <a:lumMod val="40000"/>
                      <a:lumOff val="60000"/>
                      <a:alpha val="80000"/>
                    </a:schemeClr>
                  </a:solidFill>
                  <a:latin typeface="Abel" panose="02000506030000020004" pitchFamily="2" charset="0"/>
                </a:rPr>
              </a:br>
              <a:r>
                <a:rPr lang="fr-FR" sz="2000" dirty="0">
                  <a:solidFill>
                    <a:schemeClr val="accent1">
                      <a:lumMod val="40000"/>
                      <a:lumOff val="60000"/>
                      <a:alpha val="80000"/>
                    </a:schemeClr>
                  </a:solidFill>
                  <a:latin typeface="Abel" panose="02000506030000020004" pitchFamily="2" charset="0"/>
                </a:rPr>
                <a:t>8/17</a:t>
              </a:r>
            </a:p>
          </p:txBody>
        </p:sp>
      </p:grpSp>
      <p:sp>
        <p:nvSpPr>
          <p:cNvPr id="9" name="Organigramme : Entrée manuelle 1">
            <a:extLst>
              <a:ext uri="{FF2B5EF4-FFF2-40B4-BE49-F238E27FC236}">
                <a16:creationId xmlns:a16="http://schemas.microsoft.com/office/drawing/2014/main" id="{4695466E-F407-4A95-93C1-79E868DAA5FE}"/>
              </a:ext>
            </a:extLst>
          </p:cNvPr>
          <p:cNvSpPr/>
          <p:nvPr userDrawn="1"/>
        </p:nvSpPr>
        <p:spPr>
          <a:xfrm rot="5400000" flipH="1">
            <a:off x="4546485" y="939796"/>
            <a:ext cx="6858686" cy="4979093"/>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12 w 10000"/>
              <a:gd name="connsiteY0" fmla="*/ 4635 h 10000"/>
              <a:gd name="connsiteX1" fmla="*/ 10000 w 10000"/>
              <a:gd name="connsiteY1" fmla="*/ 0 h 10000"/>
              <a:gd name="connsiteX2" fmla="*/ 10000 w 10000"/>
              <a:gd name="connsiteY2" fmla="*/ 10000 h 10000"/>
              <a:gd name="connsiteX3" fmla="*/ 0 w 10000"/>
              <a:gd name="connsiteY3" fmla="*/ 10000 h 10000"/>
              <a:gd name="connsiteX4" fmla="*/ 12 w 10000"/>
              <a:gd name="connsiteY4" fmla="*/ 4635 h 10000"/>
              <a:gd name="connsiteX0" fmla="*/ 1 w 10001"/>
              <a:gd name="connsiteY0" fmla="*/ 7883 h 10000"/>
              <a:gd name="connsiteX1" fmla="*/ 10001 w 10001"/>
              <a:gd name="connsiteY1" fmla="*/ 0 h 10000"/>
              <a:gd name="connsiteX2" fmla="*/ 10001 w 10001"/>
              <a:gd name="connsiteY2" fmla="*/ 10000 h 10000"/>
              <a:gd name="connsiteX3" fmla="*/ 1 w 10001"/>
              <a:gd name="connsiteY3" fmla="*/ 10000 h 10000"/>
              <a:gd name="connsiteX4" fmla="*/ 1 w 10001"/>
              <a:gd name="connsiteY4" fmla="*/ 7883 h 10000"/>
              <a:gd name="connsiteX0" fmla="*/ 1 w 10001"/>
              <a:gd name="connsiteY0" fmla="*/ 5416 h 10000"/>
              <a:gd name="connsiteX1" fmla="*/ 10001 w 10001"/>
              <a:gd name="connsiteY1" fmla="*/ 0 h 10000"/>
              <a:gd name="connsiteX2" fmla="*/ 10001 w 10001"/>
              <a:gd name="connsiteY2" fmla="*/ 10000 h 10000"/>
              <a:gd name="connsiteX3" fmla="*/ 1 w 10001"/>
              <a:gd name="connsiteY3" fmla="*/ 10000 h 10000"/>
              <a:gd name="connsiteX4" fmla="*/ 1 w 10001"/>
              <a:gd name="connsiteY4" fmla="*/ 5416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0000">
                <a:moveTo>
                  <a:pt x="1" y="5416"/>
                </a:moveTo>
                <a:lnTo>
                  <a:pt x="10001" y="0"/>
                </a:lnTo>
                <a:lnTo>
                  <a:pt x="10001" y="10000"/>
                </a:lnTo>
                <a:lnTo>
                  <a:pt x="1" y="10000"/>
                </a:lnTo>
                <a:cubicBezTo>
                  <a:pt x="5" y="8212"/>
                  <a:pt x="-3" y="7204"/>
                  <a:pt x="1" y="5416"/>
                </a:cubicBezTo>
                <a:close/>
              </a:path>
            </a:pathLst>
          </a:custGeom>
          <a:solidFill>
            <a:srgbClr val="D6E0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0" name="Connecteur droit 9">
            <a:extLst>
              <a:ext uri="{FF2B5EF4-FFF2-40B4-BE49-F238E27FC236}">
                <a16:creationId xmlns:a16="http://schemas.microsoft.com/office/drawing/2014/main" id="{9A777806-49EF-4B69-B6C8-CAFF1F4D8367}"/>
              </a:ext>
            </a:extLst>
          </p:cNvPr>
          <p:cNvCxnSpPr>
            <a:cxnSpLocks/>
          </p:cNvCxnSpPr>
          <p:nvPr userDrawn="1"/>
        </p:nvCxnSpPr>
        <p:spPr>
          <a:xfrm flipH="1">
            <a:off x="7762875" y="-47625"/>
            <a:ext cx="2733675" cy="6943725"/>
          </a:xfrm>
          <a:prstGeom prst="line">
            <a:avLst/>
          </a:prstGeom>
          <a:ln w="7620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3261657"/>
      </p:ext>
    </p:extLst>
  </p:cSld>
  <p:clrMap bg1="dk1" tx1="lt1" bg2="dk2" tx2="lt2" accent1="accent1" accent2="accent2" accent3="accent3" accent4="accent4" accent5="accent5" accent6="accent6" hlink="hlink" folHlink="folHlink"/>
  <p:sldLayoutIdLst>
    <p:sldLayoutId id="2147483653" r:id="rId1"/>
  </p:sldLayoutIdLst>
  <p:txStyles>
    <p:titleStyle>
      <a:lvl1pPr algn="ctr" defTabSz="914400" rtl="0" eaLnBrk="1" latinLnBrk="0" hangingPunct="1">
        <a:lnSpc>
          <a:spcPct val="90000"/>
        </a:lnSpc>
        <a:spcBef>
          <a:spcPct val="0"/>
        </a:spcBef>
        <a:buNone/>
        <a:defRPr lang="fr-FR" sz="2400" kern="1200" dirty="0">
          <a:solidFill>
            <a:schemeClr val="accent1">
              <a:lumMod val="20000"/>
              <a:lumOff val="80000"/>
            </a:schemeClr>
          </a:solidFill>
          <a:latin typeface="Abel" panose="02000506030000020004"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Candara Light" panose="020E05020303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ndara Light" panose="020E05020303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andara Light" panose="020E05020303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ndara Light" panose="020E05020303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andara Light" panose="020E05020303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hyperlink" Target="https://agriculture.gouv.fr/animaux-utilises-des-fins-scientifiques" TargetMode="External"/><Relationship Id="rId3" Type="http://schemas.openxmlformats.org/officeDocument/2006/relationships/image" Target="../media/image4.png"/><Relationship Id="rId7" Type="http://schemas.microsoft.com/office/2007/relationships/hdphoto" Target="../media/hdphoto3.wdp"/><Relationship Id="rId12" Type="http://schemas.openxmlformats.org/officeDocument/2006/relationships/image" Target="../media/image1.png"/><Relationship Id="rId2" Type="http://schemas.openxmlformats.org/officeDocument/2006/relationships/hyperlink" Target="https://www.sbea-c2ea.fr/c2ea/pourquoi-et-comment-devenir-membre-du-reseau-national-des-c2ea/" TargetMode="Externa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hyperlink" Target="https://www.enseignementsup-recherche.gouv.fr/pid29417/utilisation-des-animaux-a-des-fins-scientifiques.html" TargetMode="External"/><Relationship Id="rId5" Type="http://schemas.openxmlformats.org/officeDocument/2006/relationships/hyperlink" Target="https://www.sbea-c2ea.fr/" TargetMode="External"/><Relationship Id="rId10" Type="http://schemas.openxmlformats.org/officeDocument/2006/relationships/hyperlink" Target="https://www.sbea-c2ea.fr/comite-national-de-reflexion-ethique-en-experimentation-animale/" TargetMode="External"/><Relationship Id="rId4" Type="http://schemas.microsoft.com/office/2007/relationships/hdphoto" Target="../media/hdphoto2.wdp"/><Relationship Id="rId9" Type="http://schemas.openxmlformats.org/officeDocument/2006/relationships/hyperlink" Target="https://www.legifrance.gouv.f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hyperlink" Target="https://madada.fr/" TargetMode="External"/><Relationship Id="rId7" Type="http://schemas.openxmlformats.org/officeDocument/2006/relationships/image" Target="../media/image9.png"/><Relationship Id="rId12" Type="http://schemas.openxmlformats.org/officeDocument/2006/relationships/image" Target="../media/image1.png"/><Relationship Id="rId2" Type="http://schemas.openxmlformats.org/officeDocument/2006/relationships/hyperlink" Target="https://www.cada.fr/particulier/les-suites-dun-avis" TargetMode="External"/><Relationship Id="rId1" Type="http://schemas.openxmlformats.org/officeDocument/2006/relationships/slideLayout" Target="../slideLayouts/slideLayout1.xml"/><Relationship Id="rId6" Type="http://schemas.openxmlformats.org/officeDocument/2006/relationships/hyperlink" Target="https://citoyens.telerecours.fr/" TargetMode="External"/><Relationship Id="rId11" Type="http://schemas.microsoft.com/office/2007/relationships/hdphoto" Target="../media/hdphoto6.wdp"/><Relationship Id="rId5" Type="http://schemas.microsoft.com/office/2007/relationships/hdphoto" Target="../media/hdphoto4.wdp"/><Relationship Id="rId10"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hyperlink" Target="https://www.cada.fr/formulaire-de-saisin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cada.fr/particulier/les-suites-dun-avis"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263D285-20D3-4FC2-9B90-F074BEB696AC}"/>
              </a:ext>
            </a:extLst>
          </p:cNvPr>
          <p:cNvSpPr txBox="1"/>
          <p:nvPr/>
        </p:nvSpPr>
        <p:spPr>
          <a:xfrm>
            <a:off x="788565" y="757281"/>
            <a:ext cx="7402935" cy="2257477"/>
          </a:xfrm>
          <a:prstGeom prst="rect">
            <a:avLst/>
          </a:prstGeom>
          <a:noFill/>
        </p:spPr>
        <p:txBody>
          <a:bodyPr wrap="square" rtlCol="0">
            <a:spAutoFit/>
          </a:bodyPr>
          <a:lstStyle/>
          <a:p>
            <a:pPr>
              <a:lnSpc>
                <a:spcPts val="6000"/>
              </a:lnSpc>
            </a:pPr>
            <a:r>
              <a:rPr lang="fr-FR" sz="6000" b="1" dirty="0">
                <a:solidFill>
                  <a:schemeClr val="bg1"/>
                </a:solidFill>
              </a:rPr>
              <a:t>Expérimentation animale </a:t>
            </a:r>
            <a:br>
              <a:rPr lang="fr-FR" sz="6000" b="1" dirty="0">
                <a:solidFill>
                  <a:schemeClr val="bg1"/>
                </a:solidFill>
              </a:rPr>
            </a:br>
            <a:r>
              <a:rPr lang="fr-FR" sz="6000" b="1" spc="-30" dirty="0">
                <a:solidFill>
                  <a:schemeClr val="bg1"/>
                </a:solidFill>
              </a:rPr>
              <a:t>et opacité administrative</a:t>
            </a:r>
          </a:p>
          <a:p>
            <a:pPr algn="ctr">
              <a:lnSpc>
                <a:spcPct val="150000"/>
              </a:lnSpc>
            </a:pPr>
            <a:r>
              <a:rPr lang="fr-FR" sz="3000" spc="-140" dirty="0">
                <a:solidFill>
                  <a:schemeClr val="bg1"/>
                </a:solidFill>
              </a:rPr>
              <a:t>Comment accéder aux informations et aux documents ?</a:t>
            </a:r>
          </a:p>
        </p:txBody>
      </p:sp>
      <p:sp>
        <p:nvSpPr>
          <p:cNvPr id="10" name="ZoneTexte 9">
            <a:extLst>
              <a:ext uri="{FF2B5EF4-FFF2-40B4-BE49-F238E27FC236}">
                <a16:creationId xmlns:a16="http://schemas.microsoft.com/office/drawing/2014/main" id="{2D3987E4-0E5B-4C42-9319-B7E8D1AA2D0A}"/>
              </a:ext>
            </a:extLst>
          </p:cNvPr>
          <p:cNvSpPr txBox="1"/>
          <p:nvPr/>
        </p:nvSpPr>
        <p:spPr>
          <a:xfrm>
            <a:off x="788565" y="5288979"/>
            <a:ext cx="6428042" cy="954107"/>
          </a:xfrm>
          <a:prstGeom prst="rect">
            <a:avLst/>
          </a:prstGeom>
          <a:noFill/>
        </p:spPr>
        <p:txBody>
          <a:bodyPr wrap="none" rtlCol="0">
            <a:spAutoFit/>
          </a:bodyPr>
          <a:lstStyle/>
          <a:p>
            <a:r>
              <a:rPr lang="fr-FR" sz="2800" spc="-40" dirty="0">
                <a:solidFill>
                  <a:schemeClr val="bg1"/>
                </a:solidFill>
              </a:rPr>
              <a:t>Nicolas Marty / La volière des écureuils bleus </a:t>
            </a:r>
          </a:p>
          <a:p>
            <a:r>
              <a:rPr lang="fr-FR" sz="2800" dirty="0">
                <a:solidFill>
                  <a:schemeClr val="bg1"/>
                </a:solidFill>
              </a:rPr>
              <a:t>— https://experimentation-animale.info —</a:t>
            </a:r>
          </a:p>
        </p:txBody>
      </p:sp>
      <p:pic>
        <p:nvPicPr>
          <p:cNvPr id="12" name="Image 11">
            <a:extLst>
              <a:ext uri="{FF2B5EF4-FFF2-40B4-BE49-F238E27FC236}">
                <a16:creationId xmlns:a16="http://schemas.microsoft.com/office/drawing/2014/main" id="{A6E1BE7F-A7AD-436A-B689-534257CDB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899" y="3538984"/>
            <a:ext cx="6225416" cy="1195175"/>
          </a:xfrm>
          <a:prstGeom prst="rect">
            <a:avLst/>
          </a:prstGeom>
        </p:spPr>
      </p:pic>
      <p:sp>
        <p:nvSpPr>
          <p:cNvPr id="13" name="ZoneTexte 12">
            <a:extLst>
              <a:ext uri="{FF2B5EF4-FFF2-40B4-BE49-F238E27FC236}">
                <a16:creationId xmlns:a16="http://schemas.microsoft.com/office/drawing/2014/main" id="{635704E5-E699-4A35-B09C-6EF4859F7295}"/>
              </a:ext>
            </a:extLst>
          </p:cNvPr>
          <p:cNvSpPr txBox="1"/>
          <p:nvPr/>
        </p:nvSpPr>
        <p:spPr>
          <a:xfrm rot="5400000">
            <a:off x="6817192" y="3874590"/>
            <a:ext cx="1338828" cy="707886"/>
          </a:xfrm>
          <a:prstGeom prst="rect">
            <a:avLst/>
          </a:prstGeom>
          <a:noFill/>
        </p:spPr>
        <p:txBody>
          <a:bodyPr wrap="none" rtlCol="0">
            <a:spAutoFit/>
          </a:bodyPr>
          <a:lstStyle/>
          <a:p>
            <a:pPr algn="ctr"/>
            <a:r>
              <a:rPr lang="fr-FR" sz="4000" dirty="0">
                <a:solidFill>
                  <a:srgbClr val="FF9500"/>
                </a:solidFill>
                <a:latin typeface="Roboto" panose="02000000000000000000" pitchFamily="2" charset="0"/>
                <a:ea typeface="Roboto" panose="02000000000000000000" pitchFamily="2" charset="0"/>
              </a:rPr>
              <a:t>2021</a:t>
            </a:r>
          </a:p>
        </p:txBody>
      </p:sp>
    </p:spTree>
    <p:extLst>
      <p:ext uri="{BB962C8B-B14F-4D97-AF65-F5344CB8AC3E}">
        <p14:creationId xmlns:p14="http://schemas.microsoft.com/office/powerpoint/2010/main" val="36695988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Organigramme : Entrée manuelle 22">
            <a:extLst>
              <a:ext uri="{FF2B5EF4-FFF2-40B4-BE49-F238E27FC236}">
                <a16:creationId xmlns:a16="http://schemas.microsoft.com/office/drawing/2014/main" id="{D27E085D-1D62-4DF3-87D6-3FA25BC009FB}"/>
              </a:ext>
            </a:extLst>
          </p:cNvPr>
          <p:cNvSpPr/>
          <p:nvPr/>
        </p:nvSpPr>
        <p:spPr>
          <a:xfrm flipV="1">
            <a:off x="0" y="-780"/>
            <a:ext cx="6852577" cy="1409107"/>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2"/>
              <a:gd name="connsiteY0" fmla="*/ 3605 h 11605"/>
              <a:gd name="connsiteX1" fmla="*/ 10022 w 10022"/>
              <a:gd name="connsiteY1" fmla="*/ 0 h 11605"/>
              <a:gd name="connsiteX2" fmla="*/ 10000 w 10022"/>
              <a:gd name="connsiteY2" fmla="*/ 11605 h 11605"/>
              <a:gd name="connsiteX3" fmla="*/ 0 w 10022"/>
              <a:gd name="connsiteY3" fmla="*/ 11605 h 11605"/>
              <a:gd name="connsiteX4" fmla="*/ 0 w 10022"/>
              <a:gd name="connsiteY4" fmla="*/ 3605 h 11605"/>
              <a:gd name="connsiteX0" fmla="*/ 0 w 10001"/>
              <a:gd name="connsiteY0" fmla="*/ 2561 h 10561"/>
              <a:gd name="connsiteX1" fmla="*/ 9986 w 10001"/>
              <a:gd name="connsiteY1" fmla="*/ 0 h 10561"/>
              <a:gd name="connsiteX2" fmla="*/ 10000 w 10001"/>
              <a:gd name="connsiteY2" fmla="*/ 10561 h 10561"/>
              <a:gd name="connsiteX3" fmla="*/ 0 w 10001"/>
              <a:gd name="connsiteY3" fmla="*/ 10561 h 10561"/>
              <a:gd name="connsiteX4" fmla="*/ 0 w 10001"/>
              <a:gd name="connsiteY4" fmla="*/ 2561 h 10561"/>
              <a:gd name="connsiteX0" fmla="*/ 0 w 10001"/>
              <a:gd name="connsiteY0" fmla="*/ 2663 h 10561"/>
              <a:gd name="connsiteX1" fmla="*/ 9986 w 10001"/>
              <a:gd name="connsiteY1" fmla="*/ 0 h 10561"/>
              <a:gd name="connsiteX2" fmla="*/ 10000 w 10001"/>
              <a:gd name="connsiteY2" fmla="*/ 10561 h 10561"/>
              <a:gd name="connsiteX3" fmla="*/ 0 w 10001"/>
              <a:gd name="connsiteY3" fmla="*/ 10561 h 10561"/>
              <a:gd name="connsiteX4" fmla="*/ 0 w 10001"/>
              <a:gd name="connsiteY4" fmla="*/ 2663 h 10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0561">
                <a:moveTo>
                  <a:pt x="0" y="2663"/>
                </a:moveTo>
                <a:lnTo>
                  <a:pt x="9986" y="0"/>
                </a:lnTo>
                <a:cubicBezTo>
                  <a:pt x="9979" y="3868"/>
                  <a:pt x="10007" y="6693"/>
                  <a:pt x="10000" y="10561"/>
                </a:cubicBezTo>
                <a:lnTo>
                  <a:pt x="0" y="10561"/>
                </a:lnTo>
                <a:lnTo>
                  <a:pt x="0" y="2663"/>
                </a:lnTo>
                <a:close/>
              </a:path>
            </a:pathLst>
          </a:custGeom>
          <a:solidFill>
            <a:srgbClr val="FF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cxnSp>
        <p:nvCxnSpPr>
          <p:cNvPr id="97" name="Connecteur droit 96">
            <a:extLst>
              <a:ext uri="{FF2B5EF4-FFF2-40B4-BE49-F238E27FC236}">
                <a16:creationId xmlns:a16="http://schemas.microsoft.com/office/drawing/2014/main" id="{118B9AB2-DE6D-410D-AEED-E1C6CE3BBD3D}"/>
              </a:ext>
            </a:extLst>
          </p:cNvPr>
          <p:cNvCxnSpPr>
            <a:cxnSpLocks/>
          </p:cNvCxnSpPr>
          <p:nvPr/>
        </p:nvCxnSpPr>
        <p:spPr>
          <a:xfrm>
            <a:off x="5596321" y="575167"/>
            <a:ext cx="178488" cy="655988"/>
          </a:xfrm>
          <a:prstGeom prst="line">
            <a:avLst/>
          </a:prstGeom>
          <a:ln>
            <a:solidFill>
              <a:srgbClr val="146998"/>
            </a:solidFill>
          </a:ln>
        </p:spPr>
        <p:style>
          <a:lnRef idx="1">
            <a:schemeClr val="accent1"/>
          </a:lnRef>
          <a:fillRef idx="0">
            <a:schemeClr val="accent1"/>
          </a:fillRef>
          <a:effectRef idx="0">
            <a:schemeClr val="accent1"/>
          </a:effectRef>
          <a:fontRef idx="minor">
            <a:schemeClr val="tx1"/>
          </a:fontRef>
        </p:style>
      </p:cxnSp>
      <p:cxnSp>
        <p:nvCxnSpPr>
          <p:cNvPr id="89" name="Connecteur droit 88">
            <a:extLst>
              <a:ext uri="{FF2B5EF4-FFF2-40B4-BE49-F238E27FC236}">
                <a16:creationId xmlns:a16="http://schemas.microsoft.com/office/drawing/2014/main" id="{23C93F27-790A-435E-BE2E-8155DF8F0FCE}"/>
              </a:ext>
            </a:extLst>
          </p:cNvPr>
          <p:cNvCxnSpPr>
            <a:cxnSpLocks/>
            <a:endCxn id="81" idx="0"/>
          </p:cNvCxnSpPr>
          <p:nvPr/>
        </p:nvCxnSpPr>
        <p:spPr>
          <a:xfrm flipH="1">
            <a:off x="2117683" y="429372"/>
            <a:ext cx="446270" cy="573680"/>
          </a:xfrm>
          <a:prstGeom prst="line">
            <a:avLst/>
          </a:prstGeom>
          <a:ln>
            <a:solidFill>
              <a:srgbClr val="146998"/>
            </a:solidFill>
          </a:ln>
        </p:spPr>
        <p:style>
          <a:lnRef idx="1">
            <a:schemeClr val="accent1"/>
          </a:lnRef>
          <a:fillRef idx="0">
            <a:schemeClr val="accent1"/>
          </a:fillRef>
          <a:effectRef idx="0">
            <a:schemeClr val="accent1"/>
          </a:effectRef>
          <a:fontRef idx="minor">
            <a:schemeClr val="tx1"/>
          </a:fontRef>
        </p:style>
      </p:cxnSp>
      <p:cxnSp>
        <p:nvCxnSpPr>
          <p:cNvPr id="88" name="Connecteur droit 87">
            <a:extLst>
              <a:ext uri="{FF2B5EF4-FFF2-40B4-BE49-F238E27FC236}">
                <a16:creationId xmlns:a16="http://schemas.microsoft.com/office/drawing/2014/main" id="{68EEE03A-D081-4524-87F1-EA4C24DD6E73}"/>
              </a:ext>
            </a:extLst>
          </p:cNvPr>
          <p:cNvCxnSpPr>
            <a:cxnSpLocks/>
          </p:cNvCxnSpPr>
          <p:nvPr/>
        </p:nvCxnSpPr>
        <p:spPr>
          <a:xfrm flipV="1">
            <a:off x="5260389" y="1335147"/>
            <a:ext cx="592838" cy="532445"/>
          </a:xfrm>
          <a:prstGeom prst="line">
            <a:avLst/>
          </a:prstGeom>
          <a:ln>
            <a:solidFill>
              <a:srgbClr val="146998"/>
            </a:solidFill>
          </a:ln>
        </p:spPr>
        <p:style>
          <a:lnRef idx="1">
            <a:schemeClr val="accent1"/>
          </a:lnRef>
          <a:fillRef idx="0">
            <a:schemeClr val="accent1"/>
          </a:fillRef>
          <a:effectRef idx="0">
            <a:schemeClr val="accent1"/>
          </a:effectRef>
          <a:fontRef idx="minor">
            <a:schemeClr val="tx1"/>
          </a:fontRef>
        </p:style>
      </p:cxnSp>
      <p:cxnSp>
        <p:nvCxnSpPr>
          <p:cNvPr id="84" name="Connecteur droit 83">
            <a:extLst>
              <a:ext uri="{FF2B5EF4-FFF2-40B4-BE49-F238E27FC236}">
                <a16:creationId xmlns:a16="http://schemas.microsoft.com/office/drawing/2014/main" id="{C1F91BD1-43ED-4ADF-AC65-E2A300550256}"/>
              </a:ext>
            </a:extLst>
          </p:cNvPr>
          <p:cNvCxnSpPr>
            <a:cxnSpLocks/>
          </p:cNvCxnSpPr>
          <p:nvPr/>
        </p:nvCxnSpPr>
        <p:spPr>
          <a:xfrm flipV="1">
            <a:off x="3479850" y="1399627"/>
            <a:ext cx="252439" cy="440754"/>
          </a:xfrm>
          <a:prstGeom prst="line">
            <a:avLst/>
          </a:prstGeom>
          <a:ln>
            <a:solidFill>
              <a:srgbClr val="146998"/>
            </a:solidFill>
          </a:ln>
        </p:spPr>
        <p:style>
          <a:lnRef idx="1">
            <a:schemeClr val="accent1"/>
          </a:lnRef>
          <a:fillRef idx="0">
            <a:schemeClr val="accent1"/>
          </a:fillRef>
          <a:effectRef idx="0">
            <a:schemeClr val="accent1"/>
          </a:effectRef>
          <a:fontRef idx="minor">
            <a:schemeClr val="tx1"/>
          </a:fontRef>
        </p:style>
      </p:cxnSp>
      <p:cxnSp>
        <p:nvCxnSpPr>
          <p:cNvPr id="83" name="Connecteur droit 82">
            <a:extLst>
              <a:ext uri="{FF2B5EF4-FFF2-40B4-BE49-F238E27FC236}">
                <a16:creationId xmlns:a16="http://schemas.microsoft.com/office/drawing/2014/main" id="{572A3E23-5245-4111-9D48-4D678338689C}"/>
              </a:ext>
            </a:extLst>
          </p:cNvPr>
          <p:cNvCxnSpPr>
            <a:cxnSpLocks/>
            <a:endCxn id="81" idx="2"/>
          </p:cNvCxnSpPr>
          <p:nvPr/>
        </p:nvCxnSpPr>
        <p:spPr>
          <a:xfrm flipH="1" flipV="1">
            <a:off x="2117683" y="1343571"/>
            <a:ext cx="335440" cy="545514"/>
          </a:xfrm>
          <a:prstGeom prst="line">
            <a:avLst/>
          </a:prstGeom>
          <a:ln>
            <a:solidFill>
              <a:srgbClr val="146998"/>
            </a:solidFill>
          </a:ln>
        </p:spPr>
        <p:style>
          <a:lnRef idx="1">
            <a:schemeClr val="accent1"/>
          </a:lnRef>
          <a:fillRef idx="0">
            <a:schemeClr val="accent1"/>
          </a:fillRef>
          <a:effectRef idx="0">
            <a:schemeClr val="accent1"/>
          </a:effectRef>
          <a:fontRef idx="minor">
            <a:schemeClr val="tx1"/>
          </a:fontRef>
        </p:style>
      </p:cxnSp>
      <p:cxnSp>
        <p:nvCxnSpPr>
          <p:cNvPr id="80" name="Connecteur droit 79">
            <a:extLst>
              <a:ext uri="{FF2B5EF4-FFF2-40B4-BE49-F238E27FC236}">
                <a16:creationId xmlns:a16="http://schemas.microsoft.com/office/drawing/2014/main" id="{94005F3B-6713-40B7-89B6-CF52C9C5C21D}"/>
              </a:ext>
            </a:extLst>
          </p:cNvPr>
          <p:cNvCxnSpPr>
            <a:cxnSpLocks/>
          </p:cNvCxnSpPr>
          <p:nvPr/>
        </p:nvCxnSpPr>
        <p:spPr>
          <a:xfrm flipH="1">
            <a:off x="966338" y="2378003"/>
            <a:ext cx="71814" cy="979146"/>
          </a:xfrm>
          <a:prstGeom prst="line">
            <a:avLst/>
          </a:prstGeom>
          <a:ln>
            <a:solidFill>
              <a:srgbClr val="146998"/>
            </a:solidFill>
          </a:ln>
        </p:spPr>
        <p:style>
          <a:lnRef idx="1">
            <a:schemeClr val="accent1"/>
          </a:lnRef>
          <a:fillRef idx="0">
            <a:schemeClr val="accent1"/>
          </a:fillRef>
          <a:effectRef idx="0">
            <a:schemeClr val="accent1"/>
          </a:effectRef>
          <a:fontRef idx="minor">
            <a:schemeClr val="tx1"/>
          </a:fontRef>
        </p:style>
      </p:cxnSp>
      <p:cxnSp>
        <p:nvCxnSpPr>
          <p:cNvPr id="77" name="Connecteur droit 76">
            <a:extLst>
              <a:ext uri="{FF2B5EF4-FFF2-40B4-BE49-F238E27FC236}">
                <a16:creationId xmlns:a16="http://schemas.microsoft.com/office/drawing/2014/main" id="{08B28826-8B80-4C9C-8D3C-973C49062AE6}"/>
              </a:ext>
            </a:extLst>
          </p:cNvPr>
          <p:cNvCxnSpPr>
            <a:cxnSpLocks/>
            <a:stCxn id="49" idx="0"/>
          </p:cNvCxnSpPr>
          <p:nvPr/>
        </p:nvCxnSpPr>
        <p:spPr>
          <a:xfrm flipH="1" flipV="1">
            <a:off x="1643712" y="2380089"/>
            <a:ext cx="354959" cy="243792"/>
          </a:xfrm>
          <a:prstGeom prst="line">
            <a:avLst/>
          </a:prstGeom>
          <a:ln>
            <a:solidFill>
              <a:srgbClr val="146998"/>
            </a:solidFill>
          </a:ln>
        </p:spPr>
        <p:style>
          <a:lnRef idx="1">
            <a:schemeClr val="accent1"/>
          </a:lnRef>
          <a:fillRef idx="0">
            <a:schemeClr val="accent1"/>
          </a:fillRef>
          <a:effectRef idx="0">
            <a:schemeClr val="accent1"/>
          </a:effectRef>
          <a:fontRef idx="minor">
            <a:schemeClr val="tx1"/>
          </a:fontRef>
        </p:style>
      </p:cxnSp>
      <p:sp>
        <p:nvSpPr>
          <p:cNvPr id="66" name="Organigramme : Entrée manuelle 22">
            <a:extLst>
              <a:ext uri="{FF2B5EF4-FFF2-40B4-BE49-F238E27FC236}">
                <a16:creationId xmlns:a16="http://schemas.microsoft.com/office/drawing/2014/main" id="{038D52B6-AE01-4A23-AB3C-DE877270AD2B}"/>
              </a:ext>
            </a:extLst>
          </p:cNvPr>
          <p:cNvSpPr/>
          <p:nvPr/>
        </p:nvSpPr>
        <p:spPr>
          <a:xfrm rot="10800000">
            <a:off x="6843052" y="0"/>
            <a:ext cx="4734894" cy="4012470"/>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00"/>
              <a:gd name="connsiteY0" fmla="*/ 1104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104 h 10000"/>
              <a:gd name="connsiteX0" fmla="*/ 0 w 10000"/>
              <a:gd name="connsiteY0" fmla="*/ 1076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1076 h 10000"/>
              <a:gd name="connsiteX0" fmla="*/ 0 w 10007"/>
              <a:gd name="connsiteY0" fmla="*/ 1057 h 10000"/>
              <a:gd name="connsiteX1" fmla="*/ 10007 w 10007"/>
              <a:gd name="connsiteY1" fmla="*/ 0 h 10000"/>
              <a:gd name="connsiteX2" fmla="*/ 10007 w 10007"/>
              <a:gd name="connsiteY2" fmla="*/ 10000 h 10000"/>
              <a:gd name="connsiteX3" fmla="*/ 7 w 10007"/>
              <a:gd name="connsiteY3" fmla="*/ 10000 h 10000"/>
              <a:gd name="connsiteX4" fmla="*/ 0 w 10007"/>
              <a:gd name="connsiteY4" fmla="*/ 1057 h 10000"/>
              <a:gd name="connsiteX0" fmla="*/ 0 w 10007"/>
              <a:gd name="connsiteY0" fmla="*/ 777 h 9720"/>
              <a:gd name="connsiteX1" fmla="*/ 10000 w 10007"/>
              <a:gd name="connsiteY1" fmla="*/ 0 h 9720"/>
              <a:gd name="connsiteX2" fmla="*/ 10007 w 10007"/>
              <a:gd name="connsiteY2" fmla="*/ 9720 h 9720"/>
              <a:gd name="connsiteX3" fmla="*/ 7 w 10007"/>
              <a:gd name="connsiteY3" fmla="*/ 9720 h 9720"/>
              <a:gd name="connsiteX4" fmla="*/ 0 w 10007"/>
              <a:gd name="connsiteY4" fmla="*/ 777 h 9720"/>
              <a:gd name="connsiteX0" fmla="*/ 0 w 10000"/>
              <a:gd name="connsiteY0" fmla="*/ 791 h 9992"/>
              <a:gd name="connsiteX1" fmla="*/ 9993 w 10000"/>
              <a:gd name="connsiteY1" fmla="*/ 0 h 9992"/>
              <a:gd name="connsiteX2" fmla="*/ 10000 w 10000"/>
              <a:gd name="connsiteY2" fmla="*/ 9992 h 9992"/>
              <a:gd name="connsiteX3" fmla="*/ 7 w 10000"/>
              <a:gd name="connsiteY3" fmla="*/ 9992 h 9992"/>
              <a:gd name="connsiteX4" fmla="*/ 0 w 10000"/>
              <a:gd name="connsiteY4" fmla="*/ 791 h 9992"/>
              <a:gd name="connsiteX0" fmla="*/ 0 w 10000"/>
              <a:gd name="connsiteY0" fmla="*/ 800 h 10008"/>
              <a:gd name="connsiteX1" fmla="*/ 9986 w 10000"/>
              <a:gd name="connsiteY1" fmla="*/ 0 h 10008"/>
              <a:gd name="connsiteX2" fmla="*/ 10000 w 10000"/>
              <a:gd name="connsiteY2" fmla="*/ 10008 h 10008"/>
              <a:gd name="connsiteX3" fmla="*/ 7 w 10000"/>
              <a:gd name="connsiteY3" fmla="*/ 10008 h 10008"/>
              <a:gd name="connsiteX4" fmla="*/ 0 w 10000"/>
              <a:gd name="connsiteY4" fmla="*/ 800 h 10008"/>
              <a:gd name="connsiteX0" fmla="*/ 0 w 10000"/>
              <a:gd name="connsiteY0" fmla="*/ 792 h 10000"/>
              <a:gd name="connsiteX1" fmla="*/ 9999 w 10000"/>
              <a:gd name="connsiteY1" fmla="*/ 0 h 10000"/>
              <a:gd name="connsiteX2" fmla="*/ 10000 w 10000"/>
              <a:gd name="connsiteY2" fmla="*/ 10000 h 10000"/>
              <a:gd name="connsiteX3" fmla="*/ 7 w 10000"/>
              <a:gd name="connsiteY3" fmla="*/ 10000 h 10000"/>
              <a:gd name="connsiteX4" fmla="*/ 0 w 10000"/>
              <a:gd name="connsiteY4" fmla="*/ 792 h 10000"/>
              <a:gd name="connsiteX0" fmla="*/ 0 w 10000"/>
              <a:gd name="connsiteY0" fmla="*/ 792 h 10000"/>
              <a:gd name="connsiteX1" fmla="*/ 9992 w 10000"/>
              <a:gd name="connsiteY1" fmla="*/ 0 h 10000"/>
              <a:gd name="connsiteX2" fmla="*/ 10000 w 10000"/>
              <a:gd name="connsiteY2" fmla="*/ 10000 h 10000"/>
              <a:gd name="connsiteX3" fmla="*/ 7 w 10000"/>
              <a:gd name="connsiteY3" fmla="*/ 10000 h 10000"/>
              <a:gd name="connsiteX4" fmla="*/ 0 w 10000"/>
              <a:gd name="connsiteY4" fmla="*/ 792 h 10000"/>
              <a:gd name="connsiteX0" fmla="*/ 0 w 10000"/>
              <a:gd name="connsiteY0" fmla="*/ 792 h 10000"/>
              <a:gd name="connsiteX1" fmla="*/ 9987 w 10000"/>
              <a:gd name="connsiteY1" fmla="*/ 0 h 10000"/>
              <a:gd name="connsiteX2" fmla="*/ 10000 w 10000"/>
              <a:gd name="connsiteY2" fmla="*/ 10000 h 10000"/>
              <a:gd name="connsiteX3" fmla="*/ 7 w 10000"/>
              <a:gd name="connsiteY3" fmla="*/ 10000 h 10000"/>
              <a:gd name="connsiteX4" fmla="*/ 0 w 10000"/>
              <a:gd name="connsiteY4" fmla="*/ 792 h 10000"/>
              <a:gd name="connsiteX0" fmla="*/ 0 w 10000"/>
              <a:gd name="connsiteY0" fmla="*/ 792 h 10000"/>
              <a:gd name="connsiteX1" fmla="*/ 9982 w 10000"/>
              <a:gd name="connsiteY1" fmla="*/ 0 h 10000"/>
              <a:gd name="connsiteX2" fmla="*/ 10000 w 10000"/>
              <a:gd name="connsiteY2" fmla="*/ 10000 h 10000"/>
              <a:gd name="connsiteX3" fmla="*/ 7 w 10000"/>
              <a:gd name="connsiteY3" fmla="*/ 10000 h 10000"/>
              <a:gd name="connsiteX4" fmla="*/ 0 w 10000"/>
              <a:gd name="connsiteY4" fmla="*/ 792 h 10000"/>
              <a:gd name="connsiteX0" fmla="*/ 0 w 10000"/>
              <a:gd name="connsiteY0" fmla="*/ 792 h 10000"/>
              <a:gd name="connsiteX1" fmla="*/ 9992 w 10000"/>
              <a:gd name="connsiteY1" fmla="*/ 0 h 10000"/>
              <a:gd name="connsiteX2" fmla="*/ 10000 w 10000"/>
              <a:gd name="connsiteY2" fmla="*/ 10000 h 10000"/>
              <a:gd name="connsiteX3" fmla="*/ 7 w 10000"/>
              <a:gd name="connsiteY3" fmla="*/ 10000 h 10000"/>
              <a:gd name="connsiteX4" fmla="*/ 0 w 10000"/>
              <a:gd name="connsiteY4" fmla="*/ 792 h 10000"/>
              <a:gd name="connsiteX0" fmla="*/ 0 w 10000"/>
              <a:gd name="connsiteY0" fmla="*/ 798 h 10006"/>
              <a:gd name="connsiteX1" fmla="*/ 9997 w 10000"/>
              <a:gd name="connsiteY1" fmla="*/ 0 h 10006"/>
              <a:gd name="connsiteX2" fmla="*/ 10000 w 10000"/>
              <a:gd name="connsiteY2" fmla="*/ 10006 h 10006"/>
              <a:gd name="connsiteX3" fmla="*/ 7 w 10000"/>
              <a:gd name="connsiteY3" fmla="*/ 10006 h 10006"/>
              <a:gd name="connsiteX4" fmla="*/ 0 w 10000"/>
              <a:gd name="connsiteY4" fmla="*/ 798 h 10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6">
                <a:moveTo>
                  <a:pt x="0" y="798"/>
                </a:moveTo>
                <a:lnTo>
                  <a:pt x="9997" y="0"/>
                </a:lnTo>
                <a:cubicBezTo>
                  <a:pt x="9999" y="3336"/>
                  <a:pt x="9998" y="6670"/>
                  <a:pt x="10000" y="10006"/>
                </a:cubicBezTo>
                <a:lnTo>
                  <a:pt x="7" y="10006"/>
                </a:lnTo>
                <a:cubicBezTo>
                  <a:pt x="5" y="6937"/>
                  <a:pt x="2" y="3867"/>
                  <a:pt x="0" y="798"/>
                </a:cubicBezTo>
                <a:close/>
              </a:path>
            </a:pathLst>
          </a:custGeom>
          <a:solidFill>
            <a:srgbClr val="FF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1" name="Organigramme : Entrée manuelle 22">
            <a:extLst>
              <a:ext uri="{FF2B5EF4-FFF2-40B4-BE49-F238E27FC236}">
                <a16:creationId xmlns:a16="http://schemas.microsoft.com/office/drawing/2014/main" id="{6ECB996A-0204-46B9-B536-2D346982FA9D}"/>
              </a:ext>
            </a:extLst>
          </p:cNvPr>
          <p:cNvSpPr/>
          <p:nvPr/>
        </p:nvSpPr>
        <p:spPr>
          <a:xfrm>
            <a:off x="0" y="3694998"/>
            <a:ext cx="11592881" cy="2971835"/>
          </a:xfrm>
          <a:custGeom>
            <a:avLst/>
            <a:gdLst>
              <a:gd name="connsiteX0" fmla="*/ 0 w 10000"/>
              <a:gd name="connsiteY0" fmla="*/ 200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2000 h 10000"/>
              <a:gd name="connsiteX0" fmla="*/ 0 w 10022"/>
              <a:gd name="connsiteY0" fmla="*/ 3605 h 11605"/>
              <a:gd name="connsiteX1" fmla="*/ 10022 w 10022"/>
              <a:gd name="connsiteY1" fmla="*/ 0 h 11605"/>
              <a:gd name="connsiteX2" fmla="*/ 10000 w 10022"/>
              <a:gd name="connsiteY2" fmla="*/ 11605 h 11605"/>
              <a:gd name="connsiteX3" fmla="*/ 0 w 10022"/>
              <a:gd name="connsiteY3" fmla="*/ 11605 h 11605"/>
              <a:gd name="connsiteX4" fmla="*/ 0 w 10022"/>
              <a:gd name="connsiteY4" fmla="*/ 3605 h 11605"/>
              <a:gd name="connsiteX0" fmla="*/ 0 w 10001"/>
              <a:gd name="connsiteY0" fmla="*/ 2561 h 10561"/>
              <a:gd name="connsiteX1" fmla="*/ 9986 w 10001"/>
              <a:gd name="connsiteY1" fmla="*/ 0 h 10561"/>
              <a:gd name="connsiteX2" fmla="*/ 10000 w 10001"/>
              <a:gd name="connsiteY2" fmla="*/ 10561 h 10561"/>
              <a:gd name="connsiteX3" fmla="*/ 0 w 10001"/>
              <a:gd name="connsiteY3" fmla="*/ 10561 h 10561"/>
              <a:gd name="connsiteX4" fmla="*/ 0 w 10001"/>
              <a:gd name="connsiteY4" fmla="*/ 2561 h 10561"/>
              <a:gd name="connsiteX0" fmla="*/ 0 w 10001"/>
              <a:gd name="connsiteY0" fmla="*/ 2663 h 10561"/>
              <a:gd name="connsiteX1" fmla="*/ 9986 w 10001"/>
              <a:gd name="connsiteY1" fmla="*/ 0 h 10561"/>
              <a:gd name="connsiteX2" fmla="*/ 10000 w 10001"/>
              <a:gd name="connsiteY2" fmla="*/ 10561 h 10561"/>
              <a:gd name="connsiteX3" fmla="*/ 0 w 10001"/>
              <a:gd name="connsiteY3" fmla="*/ 10561 h 10561"/>
              <a:gd name="connsiteX4" fmla="*/ 0 w 10001"/>
              <a:gd name="connsiteY4" fmla="*/ 2663 h 105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 h="10561">
                <a:moveTo>
                  <a:pt x="0" y="2663"/>
                </a:moveTo>
                <a:lnTo>
                  <a:pt x="9986" y="0"/>
                </a:lnTo>
                <a:cubicBezTo>
                  <a:pt x="9979" y="3868"/>
                  <a:pt x="10007" y="6693"/>
                  <a:pt x="10000" y="10561"/>
                </a:cubicBezTo>
                <a:lnTo>
                  <a:pt x="0" y="10561"/>
                </a:lnTo>
                <a:lnTo>
                  <a:pt x="0" y="2663"/>
                </a:lnTo>
                <a:close/>
              </a:path>
            </a:pathLst>
          </a:custGeom>
          <a:solidFill>
            <a:srgbClr val="FF0000">
              <a:alpha val="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itre 4">
            <a:extLst>
              <a:ext uri="{FF2B5EF4-FFF2-40B4-BE49-F238E27FC236}">
                <a16:creationId xmlns:a16="http://schemas.microsoft.com/office/drawing/2014/main" id="{6E1D6E20-E4CE-4D16-9F00-F4B71A8B2E7E}"/>
              </a:ext>
            </a:extLst>
          </p:cNvPr>
          <p:cNvSpPr>
            <a:spLocks noGrp="1"/>
          </p:cNvSpPr>
          <p:nvPr>
            <p:ph type="title"/>
          </p:nvPr>
        </p:nvSpPr>
        <p:spPr/>
        <p:txBody>
          <a:bodyPr/>
          <a:lstStyle/>
          <a:p>
            <a:r>
              <a:rPr lang="fr-FR" dirty="0"/>
              <a:t>Les documents administratifs</a:t>
            </a:r>
          </a:p>
        </p:txBody>
      </p:sp>
      <p:sp>
        <p:nvSpPr>
          <p:cNvPr id="7" name="Espace réservé du texte 6">
            <a:extLst>
              <a:ext uri="{FF2B5EF4-FFF2-40B4-BE49-F238E27FC236}">
                <a16:creationId xmlns:a16="http://schemas.microsoft.com/office/drawing/2014/main" id="{79536C39-90AA-4A24-9EE6-1A891536511D}"/>
              </a:ext>
            </a:extLst>
          </p:cNvPr>
          <p:cNvSpPr>
            <a:spLocks noGrp="1"/>
          </p:cNvSpPr>
          <p:nvPr>
            <p:ph type="body" sz="quarter" idx="10"/>
          </p:nvPr>
        </p:nvSpPr>
        <p:spPr/>
        <p:txBody>
          <a:bodyPr/>
          <a:lstStyle/>
          <a:p>
            <a:r>
              <a:rPr lang="fr-FR" sz="1600" dirty="0"/>
              <a:t>1/4</a:t>
            </a:r>
          </a:p>
        </p:txBody>
      </p:sp>
      <p:cxnSp>
        <p:nvCxnSpPr>
          <p:cNvPr id="8" name="Connecteur droit 7">
            <a:extLst>
              <a:ext uri="{FF2B5EF4-FFF2-40B4-BE49-F238E27FC236}">
                <a16:creationId xmlns:a16="http://schemas.microsoft.com/office/drawing/2014/main" id="{75A14B00-F751-4351-81EC-7E31D8407149}"/>
              </a:ext>
            </a:extLst>
          </p:cNvPr>
          <p:cNvCxnSpPr>
            <a:cxnSpLocks/>
          </p:cNvCxnSpPr>
          <p:nvPr/>
        </p:nvCxnSpPr>
        <p:spPr>
          <a:xfrm flipH="1">
            <a:off x="3365544" y="4728972"/>
            <a:ext cx="911409" cy="1519469"/>
          </a:xfrm>
          <a:prstGeom prst="line">
            <a:avLst/>
          </a:prstGeom>
          <a:ln>
            <a:solidFill>
              <a:srgbClr val="204D60"/>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25A15DF5-E88E-46FA-9632-D5240B05A5C4}"/>
              </a:ext>
            </a:extLst>
          </p:cNvPr>
          <p:cNvCxnSpPr>
            <a:cxnSpLocks/>
          </p:cNvCxnSpPr>
          <p:nvPr/>
        </p:nvCxnSpPr>
        <p:spPr>
          <a:xfrm>
            <a:off x="9981606" y="3218992"/>
            <a:ext cx="304697" cy="566240"/>
          </a:xfrm>
          <a:prstGeom prst="line">
            <a:avLst/>
          </a:prstGeom>
          <a:ln>
            <a:solidFill>
              <a:srgbClr val="204D60"/>
            </a:solidFill>
          </a:ln>
        </p:spPr>
        <p:style>
          <a:lnRef idx="1">
            <a:schemeClr val="accent1"/>
          </a:lnRef>
          <a:fillRef idx="0">
            <a:schemeClr val="accent1"/>
          </a:fillRef>
          <a:effectRef idx="0">
            <a:schemeClr val="accent1"/>
          </a:effectRef>
          <a:fontRef idx="minor">
            <a:schemeClr val="tx1"/>
          </a:fontRef>
        </p:style>
      </p:cxnSp>
      <p:cxnSp>
        <p:nvCxnSpPr>
          <p:cNvPr id="10" name="Connecteur droit 9">
            <a:extLst>
              <a:ext uri="{FF2B5EF4-FFF2-40B4-BE49-F238E27FC236}">
                <a16:creationId xmlns:a16="http://schemas.microsoft.com/office/drawing/2014/main" id="{0479AB45-2FEC-4D73-B7AD-5A7CF5123D4D}"/>
              </a:ext>
            </a:extLst>
          </p:cNvPr>
          <p:cNvCxnSpPr>
            <a:cxnSpLocks/>
          </p:cNvCxnSpPr>
          <p:nvPr/>
        </p:nvCxnSpPr>
        <p:spPr>
          <a:xfrm flipH="1">
            <a:off x="9690217" y="4135024"/>
            <a:ext cx="469032" cy="416643"/>
          </a:xfrm>
          <a:prstGeom prst="line">
            <a:avLst/>
          </a:prstGeom>
          <a:ln>
            <a:solidFill>
              <a:srgbClr val="204D60"/>
            </a:solidFill>
          </a:ln>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0ED9C9D4-3CE0-4F53-A642-178E5A27E5AA}"/>
              </a:ext>
            </a:extLst>
          </p:cNvPr>
          <p:cNvSpPr txBox="1"/>
          <p:nvPr/>
        </p:nvSpPr>
        <p:spPr>
          <a:xfrm>
            <a:off x="9680396" y="3676896"/>
            <a:ext cx="1442653" cy="510778"/>
          </a:xfrm>
          <a:prstGeom prst="roundRect">
            <a:avLst/>
          </a:prstGeom>
          <a:solidFill>
            <a:srgbClr val="257387"/>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cap="small" spc="30" dirty="0">
                <a:solidFill>
                  <a:schemeClr val="bg1"/>
                </a:solidFill>
                <a:latin typeface="Abel" panose="02000506030000020004" pitchFamily="2" charset="0"/>
              </a:rPr>
              <a:t>dossiers de projets de formation</a:t>
            </a:r>
          </a:p>
        </p:txBody>
      </p:sp>
      <p:cxnSp>
        <p:nvCxnSpPr>
          <p:cNvPr id="12" name="Connecteur droit 11">
            <a:extLst>
              <a:ext uri="{FF2B5EF4-FFF2-40B4-BE49-F238E27FC236}">
                <a16:creationId xmlns:a16="http://schemas.microsoft.com/office/drawing/2014/main" id="{2F11E8B4-D7E4-4970-90D0-835A93D36A4A}"/>
              </a:ext>
            </a:extLst>
          </p:cNvPr>
          <p:cNvCxnSpPr>
            <a:cxnSpLocks/>
          </p:cNvCxnSpPr>
          <p:nvPr/>
        </p:nvCxnSpPr>
        <p:spPr>
          <a:xfrm>
            <a:off x="8256407" y="2794279"/>
            <a:ext cx="433827" cy="6612"/>
          </a:xfrm>
          <a:prstGeom prst="line">
            <a:avLst/>
          </a:prstGeom>
          <a:ln>
            <a:solidFill>
              <a:srgbClr val="204D60"/>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8B43F82A-D474-49D8-B34F-C67E87C4AF16}"/>
              </a:ext>
            </a:extLst>
          </p:cNvPr>
          <p:cNvCxnSpPr>
            <a:cxnSpLocks/>
          </p:cNvCxnSpPr>
          <p:nvPr/>
        </p:nvCxnSpPr>
        <p:spPr>
          <a:xfrm>
            <a:off x="4762290" y="4748242"/>
            <a:ext cx="69332" cy="175223"/>
          </a:xfrm>
          <a:prstGeom prst="line">
            <a:avLst/>
          </a:prstGeom>
          <a:ln>
            <a:solidFill>
              <a:srgbClr val="204D60"/>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7A68092F-7A45-47FE-9F3C-875EF8ABEB4C}"/>
              </a:ext>
            </a:extLst>
          </p:cNvPr>
          <p:cNvCxnSpPr>
            <a:cxnSpLocks/>
          </p:cNvCxnSpPr>
          <p:nvPr/>
        </p:nvCxnSpPr>
        <p:spPr>
          <a:xfrm flipH="1">
            <a:off x="4180880" y="4748242"/>
            <a:ext cx="172246" cy="801263"/>
          </a:xfrm>
          <a:prstGeom prst="line">
            <a:avLst/>
          </a:prstGeom>
          <a:ln>
            <a:solidFill>
              <a:srgbClr val="204D60"/>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81D591C5-B1B7-4A90-A04D-166630316EEA}"/>
              </a:ext>
            </a:extLst>
          </p:cNvPr>
          <p:cNvCxnSpPr>
            <a:cxnSpLocks/>
          </p:cNvCxnSpPr>
          <p:nvPr/>
        </p:nvCxnSpPr>
        <p:spPr>
          <a:xfrm>
            <a:off x="4375952" y="5909106"/>
            <a:ext cx="78523" cy="220899"/>
          </a:xfrm>
          <a:prstGeom prst="line">
            <a:avLst/>
          </a:prstGeom>
          <a:ln>
            <a:solidFill>
              <a:srgbClr val="204D60"/>
            </a:solidFill>
          </a:ln>
        </p:spPr>
        <p:style>
          <a:lnRef idx="1">
            <a:schemeClr val="accent1"/>
          </a:lnRef>
          <a:fillRef idx="0">
            <a:schemeClr val="accent1"/>
          </a:fillRef>
          <a:effectRef idx="0">
            <a:schemeClr val="accent1"/>
          </a:effectRef>
          <a:fontRef idx="minor">
            <a:schemeClr val="tx1"/>
          </a:fontRef>
        </p:style>
      </p:cxnSp>
      <p:pic>
        <p:nvPicPr>
          <p:cNvPr id="19" name="Image 18">
            <a:hlinkClick r:id="rId2"/>
            <a:extLst>
              <a:ext uri="{FF2B5EF4-FFF2-40B4-BE49-F238E27FC236}">
                <a16:creationId xmlns:a16="http://schemas.microsoft.com/office/drawing/2014/main" id="{55E483DE-91F3-4AFD-8AB1-464A317E6DFF}"/>
              </a:ext>
            </a:extLst>
          </p:cNvPr>
          <p:cNvPicPr>
            <a:picLocks noChangeAspect="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saturation sat="33000"/>
                    </a14:imgEffect>
                    <a14:imgEffect>
                      <a14:brightnessContrast bright="-40000"/>
                    </a14:imgEffect>
                  </a14:imgLayer>
                </a14:imgProps>
              </a:ext>
              <a:ext uri="{28A0092B-C50C-407E-A947-70E740481C1C}">
                <a14:useLocalDpi xmlns:a14="http://schemas.microsoft.com/office/drawing/2010/main" val="0"/>
              </a:ext>
            </a:extLst>
          </a:blip>
          <a:stretch>
            <a:fillRect/>
          </a:stretch>
        </p:blipFill>
        <p:spPr>
          <a:xfrm>
            <a:off x="4017586" y="4202749"/>
            <a:ext cx="1350422" cy="589621"/>
          </a:xfrm>
          <a:prstGeom prst="rect">
            <a:avLst/>
          </a:prstGeom>
        </p:spPr>
      </p:pic>
      <p:cxnSp>
        <p:nvCxnSpPr>
          <p:cNvPr id="21" name="Connecteur droit 20">
            <a:extLst>
              <a:ext uri="{FF2B5EF4-FFF2-40B4-BE49-F238E27FC236}">
                <a16:creationId xmlns:a16="http://schemas.microsoft.com/office/drawing/2014/main" id="{3AD474F0-EA04-46D7-8E09-0EAE10153983}"/>
              </a:ext>
            </a:extLst>
          </p:cNvPr>
          <p:cNvCxnSpPr>
            <a:cxnSpLocks/>
          </p:cNvCxnSpPr>
          <p:nvPr/>
        </p:nvCxnSpPr>
        <p:spPr>
          <a:xfrm flipH="1">
            <a:off x="8874608" y="3290956"/>
            <a:ext cx="254520" cy="373335"/>
          </a:xfrm>
          <a:prstGeom prst="line">
            <a:avLst/>
          </a:prstGeom>
          <a:ln>
            <a:solidFill>
              <a:srgbClr val="204D60"/>
            </a:solidFill>
          </a:ln>
        </p:spPr>
        <p:style>
          <a:lnRef idx="1">
            <a:schemeClr val="accent1"/>
          </a:lnRef>
          <a:fillRef idx="0">
            <a:schemeClr val="accent1"/>
          </a:fillRef>
          <a:effectRef idx="0">
            <a:schemeClr val="accent1"/>
          </a:effectRef>
          <a:fontRef idx="minor">
            <a:schemeClr val="tx1"/>
          </a:fontRef>
        </p:style>
      </p:cxnSp>
      <p:cxnSp>
        <p:nvCxnSpPr>
          <p:cNvPr id="22" name="Connecteur droit 21">
            <a:extLst>
              <a:ext uri="{FF2B5EF4-FFF2-40B4-BE49-F238E27FC236}">
                <a16:creationId xmlns:a16="http://schemas.microsoft.com/office/drawing/2014/main" id="{99BEA294-A930-4187-9DD6-54C508ACF693}"/>
              </a:ext>
            </a:extLst>
          </p:cNvPr>
          <p:cNvCxnSpPr>
            <a:cxnSpLocks/>
          </p:cNvCxnSpPr>
          <p:nvPr/>
        </p:nvCxnSpPr>
        <p:spPr>
          <a:xfrm>
            <a:off x="7485547" y="4477990"/>
            <a:ext cx="198347" cy="335223"/>
          </a:xfrm>
          <a:prstGeom prst="line">
            <a:avLst/>
          </a:prstGeom>
          <a:ln>
            <a:solidFill>
              <a:srgbClr val="204D60"/>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E4FF18AA-8FF6-477B-AB79-B4BF199FB55A}"/>
              </a:ext>
            </a:extLst>
          </p:cNvPr>
          <p:cNvCxnSpPr>
            <a:cxnSpLocks/>
          </p:cNvCxnSpPr>
          <p:nvPr/>
        </p:nvCxnSpPr>
        <p:spPr>
          <a:xfrm flipH="1">
            <a:off x="6264859" y="4442422"/>
            <a:ext cx="455662" cy="645058"/>
          </a:xfrm>
          <a:prstGeom prst="line">
            <a:avLst/>
          </a:prstGeom>
          <a:ln>
            <a:solidFill>
              <a:srgbClr val="204D60"/>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6361A2A1-CBEB-4F47-AF27-9541A0ED2202}"/>
              </a:ext>
            </a:extLst>
          </p:cNvPr>
          <p:cNvCxnSpPr>
            <a:cxnSpLocks/>
            <a:stCxn id="67" idx="3"/>
          </p:cNvCxnSpPr>
          <p:nvPr/>
        </p:nvCxnSpPr>
        <p:spPr>
          <a:xfrm>
            <a:off x="5792336" y="3506104"/>
            <a:ext cx="264473" cy="150797"/>
          </a:xfrm>
          <a:prstGeom prst="line">
            <a:avLst/>
          </a:prstGeom>
          <a:ln>
            <a:solidFill>
              <a:srgbClr val="146998"/>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B0D9E5E5-9A87-4658-A33E-4827070F3B51}"/>
              </a:ext>
            </a:extLst>
          </p:cNvPr>
          <p:cNvCxnSpPr>
            <a:cxnSpLocks/>
          </p:cNvCxnSpPr>
          <p:nvPr/>
        </p:nvCxnSpPr>
        <p:spPr>
          <a:xfrm>
            <a:off x="2332029" y="4376541"/>
            <a:ext cx="334585" cy="223954"/>
          </a:xfrm>
          <a:prstGeom prst="line">
            <a:avLst/>
          </a:prstGeom>
          <a:ln>
            <a:solidFill>
              <a:srgbClr val="204D60"/>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1A75912A-08A5-4818-84D5-487410C41DE0}"/>
              </a:ext>
            </a:extLst>
          </p:cNvPr>
          <p:cNvCxnSpPr>
            <a:cxnSpLocks/>
          </p:cNvCxnSpPr>
          <p:nvPr/>
        </p:nvCxnSpPr>
        <p:spPr>
          <a:xfrm>
            <a:off x="2199528" y="4570115"/>
            <a:ext cx="327088" cy="600642"/>
          </a:xfrm>
          <a:prstGeom prst="line">
            <a:avLst/>
          </a:prstGeom>
          <a:ln>
            <a:solidFill>
              <a:srgbClr val="204D60"/>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57E4DCC5-B965-4DD3-B2A6-8887FD59A6B6}"/>
              </a:ext>
            </a:extLst>
          </p:cNvPr>
          <p:cNvCxnSpPr>
            <a:cxnSpLocks/>
          </p:cNvCxnSpPr>
          <p:nvPr/>
        </p:nvCxnSpPr>
        <p:spPr>
          <a:xfrm>
            <a:off x="1994363" y="4611862"/>
            <a:ext cx="240888" cy="1381395"/>
          </a:xfrm>
          <a:prstGeom prst="line">
            <a:avLst/>
          </a:prstGeom>
          <a:ln>
            <a:solidFill>
              <a:srgbClr val="204D60"/>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5485F954-BA88-49B9-B344-0DB254356103}"/>
              </a:ext>
            </a:extLst>
          </p:cNvPr>
          <p:cNvCxnSpPr>
            <a:cxnSpLocks/>
          </p:cNvCxnSpPr>
          <p:nvPr/>
        </p:nvCxnSpPr>
        <p:spPr>
          <a:xfrm flipH="1">
            <a:off x="1378147" y="4557824"/>
            <a:ext cx="209720" cy="313915"/>
          </a:xfrm>
          <a:prstGeom prst="line">
            <a:avLst/>
          </a:prstGeom>
          <a:ln>
            <a:solidFill>
              <a:srgbClr val="204D60"/>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CEBAB068-6983-4FC1-8531-90DC994D4079}"/>
              </a:ext>
            </a:extLst>
          </p:cNvPr>
          <p:cNvCxnSpPr>
            <a:cxnSpLocks/>
          </p:cNvCxnSpPr>
          <p:nvPr/>
        </p:nvCxnSpPr>
        <p:spPr>
          <a:xfrm flipH="1">
            <a:off x="1830616" y="4561959"/>
            <a:ext cx="37848" cy="1189808"/>
          </a:xfrm>
          <a:prstGeom prst="line">
            <a:avLst/>
          </a:prstGeom>
          <a:ln>
            <a:solidFill>
              <a:srgbClr val="204D60"/>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37433908-37B5-4F16-934F-99A61A5B0973}"/>
              </a:ext>
            </a:extLst>
          </p:cNvPr>
          <p:cNvCxnSpPr>
            <a:cxnSpLocks/>
          </p:cNvCxnSpPr>
          <p:nvPr/>
        </p:nvCxnSpPr>
        <p:spPr>
          <a:xfrm>
            <a:off x="1445664" y="3809886"/>
            <a:ext cx="151417" cy="242909"/>
          </a:xfrm>
          <a:prstGeom prst="line">
            <a:avLst/>
          </a:prstGeom>
          <a:ln>
            <a:solidFill>
              <a:srgbClr val="146998"/>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348F2B35-5C16-4D11-A9DC-3FE723E12089}"/>
              </a:ext>
            </a:extLst>
          </p:cNvPr>
          <p:cNvCxnSpPr>
            <a:cxnSpLocks/>
          </p:cNvCxnSpPr>
          <p:nvPr/>
        </p:nvCxnSpPr>
        <p:spPr>
          <a:xfrm flipH="1">
            <a:off x="2071806" y="3118851"/>
            <a:ext cx="284666" cy="947498"/>
          </a:xfrm>
          <a:prstGeom prst="line">
            <a:avLst/>
          </a:prstGeom>
          <a:ln>
            <a:solidFill>
              <a:srgbClr val="146998"/>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09DF6313-25F3-4A85-B1E2-1B31A034C55B}"/>
              </a:ext>
            </a:extLst>
          </p:cNvPr>
          <p:cNvCxnSpPr>
            <a:cxnSpLocks/>
          </p:cNvCxnSpPr>
          <p:nvPr/>
        </p:nvCxnSpPr>
        <p:spPr>
          <a:xfrm flipH="1">
            <a:off x="2303509" y="3820226"/>
            <a:ext cx="436927" cy="337405"/>
          </a:xfrm>
          <a:prstGeom prst="line">
            <a:avLst/>
          </a:prstGeom>
          <a:ln>
            <a:solidFill>
              <a:srgbClr val="146998"/>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B3870DCD-BB7D-4526-8DF1-7546EB88B575}"/>
              </a:ext>
            </a:extLst>
          </p:cNvPr>
          <p:cNvCxnSpPr>
            <a:cxnSpLocks/>
          </p:cNvCxnSpPr>
          <p:nvPr/>
        </p:nvCxnSpPr>
        <p:spPr>
          <a:xfrm>
            <a:off x="9406888" y="992650"/>
            <a:ext cx="158163" cy="264799"/>
          </a:xfrm>
          <a:prstGeom prst="line">
            <a:avLst/>
          </a:prstGeom>
          <a:ln>
            <a:solidFill>
              <a:srgbClr val="204D6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612343DF-9953-4449-92D4-4B97F8338BEC}"/>
              </a:ext>
            </a:extLst>
          </p:cNvPr>
          <p:cNvCxnSpPr>
            <a:cxnSpLocks/>
          </p:cNvCxnSpPr>
          <p:nvPr/>
        </p:nvCxnSpPr>
        <p:spPr>
          <a:xfrm>
            <a:off x="9902213" y="744543"/>
            <a:ext cx="228461" cy="0"/>
          </a:xfrm>
          <a:prstGeom prst="line">
            <a:avLst/>
          </a:prstGeom>
          <a:ln>
            <a:solidFill>
              <a:srgbClr val="204D60"/>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A17441A9-576E-4464-8B7E-918F9BBB531A}"/>
              </a:ext>
            </a:extLst>
          </p:cNvPr>
          <p:cNvCxnSpPr>
            <a:cxnSpLocks/>
          </p:cNvCxnSpPr>
          <p:nvPr/>
        </p:nvCxnSpPr>
        <p:spPr>
          <a:xfrm>
            <a:off x="8405595" y="744543"/>
            <a:ext cx="284639" cy="0"/>
          </a:xfrm>
          <a:prstGeom prst="line">
            <a:avLst/>
          </a:prstGeom>
          <a:ln>
            <a:solidFill>
              <a:srgbClr val="204D60"/>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E3ED0D2B-B786-4C0D-B057-45D1ABA2F584}"/>
              </a:ext>
            </a:extLst>
          </p:cNvPr>
          <p:cNvCxnSpPr>
            <a:cxnSpLocks/>
          </p:cNvCxnSpPr>
          <p:nvPr/>
        </p:nvCxnSpPr>
        <p:spPr>
          <a:xfrm flipV="1">
            <a:off x="8972893" y="974592"/>
            <a:ext cx="147496" cy="257517"/>
          </a:xfrm>
          <a:prstGeom prst="line">
            <a:avLst/>
          </a:prstGeom>
          <a:ln>
            <a:solidFill>
              <a:srgbClr val="204D60"/>
            </a:solidFill>
          </a:ln>
        </p:spPr>
        <p:style>
          <a:lnRef idx="1">
            <a:schemeClr val="accent1"/>
          </a:lnRef>
          <a:fillRef idx="0">
            <a:schemeClr val="accent1"/>
          </a:fillRef>
          <a:effectRef idx="0">
            <a:schemeClr val="accent1"/>
          </a:effectRef>
          <a:fontRef idx="minor">
            <a:schemeClr val="tx1"/>
          </a:fontRef>
        </p:style>
      </p:cxnSp>
      <p:pic>
        <p:nvPicPr>
          <p:cNvPr id="37" name="Image 36">
            <a:hlinkClick r:id="rId5"/>
            <a:extLst>
              <a:ext uri="{FF2B5EF4-FFF2-40B4-BE49-F238E27FC236}">
                <a16:creationId xmlns:a16="http://schemas.microsoft.com/office/drawing/2014/main" id="{33BC1BEC-8711-4B12-B585-A9EF143375A3}"/>
              </a:ext>
            </a:extLst>
          </p:cNvPr>
          <p:cNvPicPr>
            <a:picLocks noChangeAspect="1"/>
          </p:cNvPicPr>
          <p:nvPr/>
        </p:nvPicPr>
        <p:blipFill>
          <a:blip r:embed="rId6">
            <a:grayscl/>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tretch>
            <a:fillRect/>
          </a:stretch>
        </p:blipFill>
        <p:spPr>
          <a:xfrm>
            <a:off x="5947788" y="5898232"/>
            <a:ext cx="1163401" cy="468257"/>
          </a:xfrm>
          <a:prstGeom prst="rect">
            <a:avLst/>
          </a:prstGeom>
        </p:spPr>
      </p:pic>
      <p:sp>
        <p:nvSpPr>
          <p:cNvPr id="38" name="ZoneTexte 37">
            <a:extLst>
              <a:ext uri="{FF2B5EF4-FFF2-40B4-BE49-F238E27FC236}">
                <a16:creationId xmlns:a16="http://schemas.microsoft.com/office/drawing/2014/main" id="{05682157-A1DD-435B-8BDE-045C00F2ACE2}"/>
              </a:ext>
            </a:extLst>
          </p:cNvPr>
          <p:cNvSpPr txBox="1"/>
          <p:nvPr/>
        </p:nvSpPr>
        <p:spPr>
          <a:xfrm>
            <a:off x="4401053" y="4856682"/>
            <a:ext cx="1168388" cy="510778"/>
          </a:xfrm>
          <a:prstGeom prst="roundRect">
            <a:avLst/>
          </a:prstGeom>
          <a:solidFill>
            <a:srgbClr val="257387"/>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cap="small" spc="30" dirty="0">
                <a:solidFill>
                  <a:schemeClr val="bg1"/>
                </a:solidFill>
                <a:latin typeface="Abel" panose="02000506030000020004" pitchFamily="2" charset="0"/>
              </a:rPr>
              <a:t>dossiers soumis aux comités</a:t>
            </a:r>
          </a:p>
        </p:txBody>
      </p:sp>
      <p:sp>
        <p:nvSpPr>
          <p:cNvPr id="39" name="ZoneTexte 38">
            <a:extLst>
              <a:ext uri="{FF2B5EF4-FFF2-40B4-BE49-F238E27FC236}">
                <a16:creationId xmlns:a16="http://schemas.microsoft.com/office/drawing/2014/main" id="{3BECEA1A-B19F-46C9-9C6A-E31174E373B7}"/>
              </a:ext>
            </a:extLst>
          </p:cNvPr>
          <p:cNvSpPr txBox="1"/>
          <p:nvPr/>
        </p:nvSpPr>
        <p:spPr>
          <a:xfrm>
            <a:off x="7120494" y="4765439"/>
            <a:ext cx="1199376" cy="510778"/>
          </a:xfrm>
          <a:prstGeom prst="roundRect">
            <a:avLst/>
          </a:prstGeom>
          <a:solidFill>
            <a:srgbClr val="257387"/>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cap="small" spc="30" dirty="0">
                <a:solidFill>
                  <a:schemeClr val="bg1"/>
                </a:solidFill>
                <a:latin typeface="Abel" panose="02000506030000020004" pitchFamily="2" charset="0"/>
              </a:rPr>
              <a:t>comptes-rendus des réunions</a:t>
            </a:r>
          </a:p>
        </p:txBody>
      </p:sp>
      <p:sp>
        <p:nvSpPr>
          <p:cNvPr id="40" name="ZoneTexte 39">
            <a:hlinkClick r:id="rId8"/>
            <a:extLst>
              <a:ext uri="{FF2B5EF4-FFF2-40B4-BE49-F238E27FC236}">
                <a16:creationId xmlns:a16="http://schemas.microsoft.com/office/drawing/2014/main" id="{7030398E-E99C-454A-AE2B-BE8BD05C0224}"/>
              </a:ext>
            </a:extLst>
          </p:cNvPr>
          <p:cNvSpPr txBox="1"/>
          <p:nvPr/>
        </p:nvSpPr>
        <p:spPr>
          <a:xfrm>
            <a:off x="8690234" y="455102"/>
            <a:ext cx="1211979" cy="578882"/>
          </a:xfrm>
          <a:prstGeom prst="roundRect">
            <a:avLst/>
          </a:prstGeom>
          <a:solidFill>
            <a:srgbClr val="204D60"/>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400" b="1" cap="small" spc="50" dirty="0">
                <a:solidFill>
                  <a:schemeClr val="bg1"/>
                </a:solidFill>
                <a:latin typeface="Abel" panose="02000506030000020004" pitchFamily="2" charset="0"/>
              </a:rPr>
              <a:t>ministère de l’agriculture</a:t>
            </a:r>
          </a:p>
        </p:txBody>
      </p:sp>
      <p:sp>
        <p:nvSpPr>
          <p:cNvPr id="41" name="ZoneTexte 40">
            <a:extLst>
              <a:ext uri="{FF2B5EF4-FFF2-40B4-BE49-F238E27FC236}">
                <a16:creationId xmlns:a16="http://schemas.microsoft.com/office/drawing/2014/main" id="{FF1F6863-B323-42A4-9471-EC766D62BC9F}"/>
              </a:ext>
            </a:extLst>
          </p:cNvPr>
          <p:cNvSpPr txBox="1"/>
          <p:nvPr/>
        </p:nvSpPr>
        <p:spPr>
          <a:xfrm>
            <a:off x="8565218" y="2266475"/>
            <a:ext cx="2471660" cy="1055608"/>
          </a:xfrm>
          <a:prstGeom prst="roundRect">
            <a:avLst/>
          </a:prstGeom>
          <a:solidFill>
            <a:srgbClr val="204D60"/>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400" b="1" cap="small" spc="50" dirty="0">
                <a:solidFill>
                  <a:schemeClr val="bg1"/>
                </a:solidFill>
                <a:latin typeface="Abel" panose="02000506030000020004" pitchFamily="2" charset="0"/>
              </a:rPr>
              <a:t>commission nationale pour la protection des animaux utilisés à des fins scientifiques </a:t>
            </a:r>
            <a:br>
              <a:rPr lang="fr-FR" sz="1400" b="1" cap="small" spc="50" dirty="0">
                <a:solidFill>
                  <a:schemeClr val="bg1"/>
                </a:solidFill>
                <a:latin typeface="Abel" panose="02000506030000020004" pitchFamily="2" charset="0"/>
              </a:rPr>
            </a:br>
            <a:r>
              <a:rPr lang="fr-FR" sz="1400" b="1" cap="small" spc="50" dirty="0">
                <a:solidFill>
                  <a:schemeClr val="bg1"/>
                </a:solidFill>
                <a:latin typeface="Abel" panose="02000506030000020004" pitchFamily="2" charset="0"/>
              </a:rPr>
              <a:t>(</a:t>
            </a:r>
            <a:r>
              <a:rPr lang="fr-FR" sz="1400" b="1" cap="small" spc="50" dirty="0" err="1">
                <a:solidFill>
                  <a:schemeClr val="bg1"/>
                </a:solidFill>
                <a:latin typeface="Abel" panose="02000506030000020004" pitchFamily="2" charset="0"/>
              </a:rPr>
              <a:t>cnea</a:t>
            </a:r>
            <a:r>
              <a:rPr lang="fr-FR" sz="1400" b="1" cap="small" spc="50" dirty="0">
                <a:solidFill>
                  <a:schemeClr val="bg1"/>
                </a:solidFill>
                <a:latin typeface="Abel" panose="02000506030000020004" pitchFamily="2" charset="0"/>
              </a:rPr>
              <a:t> / </a:t>
            </a:r>
            <a:r>
              <a:rPr lang="fr-FR" sz="1400" b="1" cap="small" spc="50" dirty="0" err="1">
                <a:solidFill>
                  <a:schemeClr val="bg1"/>
                </a:solidFill>
                <a:latin typeface="Abel" panose="02000506030000020004" pitchFamily="2" charset="0"/>
              </a:rPr>
              <a:t>cnpafis</a:t>
            </a:r>
            <a:r>
              <a:rPr lang="fr-FR" sz="1400" b="1" cap="small" spc="50" dirty="0">
                <a:solidFill>
                  <a:schemeClr val="bg1"/>
                </a:solidFill>
                <a:latin typeface="Abel" panose="02000506030000020004" pitchFamily="2" charset="0"/>
              </a:rPr>
              <a:t>)</a:t>
            </a:r>
          </a:p>
        </p:txBody>
      </p:sp>
      <p:sp>
        <p:nvSpPr>
          <p:cNvPr id="45" name="ZoneTexte 44">
            <a:extLst>
              <a:ext uri="{FF2B5EF4-FFF2-40B4-BE49-F238E27FC236}">
                <a16:creationId xmlns:a16="http://schemas.microsoft.com/office/drawing/2014/main" id="{A086BD4F-DC31-40B5-9F41-6A8FA9ED4C0A}"/>
              </a:ext>
            </a:extLst>
          </p:cNvPr>
          <p:cNvSpPr txBox="1"/>
          <p:nvPr/>
        </p:nvSpPr>
        <p:spPr>
          <a:xfrm rot="16200000">
            <a:off x="-402123" y="3330519"/>
            <a:ext cx="1617941" cy="276999"/>
          </a:xfrm>
          <a:prstGeom prst="rect">
            <a:avLst/>
          </a:prstGeom>
          <a:noFill/>
        </p:spPr>
        <p:txBody>
          <a:bodyPr wrap="square" rtlCol="0">
            <a:spAutoFit/>
          </a:bodyPr>
          <a:lstStyle/>
          <a:p>
            <a:pPr algn="ctr"/>
            <a:r>
              <a:rPr lang="fr-FR" sz="1200" cap="small" spc="30" dirty="0">
                <a:latin typeface="Abel" panose="02000506030000020004" pitchFamily="2" charset="0"/>
              </a:rPr>
              <a:t>les documents publiés</a:t>
            </a:r>
          </a:p>
        </p:txBody>
      </p:sp>
      <p:sp>
        <p:nvSpPr>
          <p:cNvPr id="46" name="ZoneTexte 45">
            <a:extLst>
              <a:ext uri="{FF2B5EF4-FFF2-40B4-BE49-F238E27FC236}">
                <a16:creationId xmlns:a16="http://schemas.microsoft.com/office/drawing/2014/main" id="{FB370183-815E-4CD6-B8B4-CB6B36C70FB5}"/>
              </a:ext>
            </a:extLst>
          </p:cNvPr>
          <p:cNvSpPr txBox="1"/>
          <p:nvPr/>
        </p:nvSpPr>
        <p:spPr>
          <a:xfrm rot="16200000">
            <a:off x="-509788" y="5341269"/>
            <a:ext cx="1833270" cy="276999"/>
          </a:xfrm>
          <a:prstGeom prst="rect">
            <a:avLst/>
          </a:prstGeom>
          <a:noFill/>
        </p:spPr>
        <p:txBody>
          <a:bodyPr wrap="square" rtlCol="0">
            <a:spAutoFit/>
          </a:bodyPr>
          <a:lstStyle/>
          <a:p>
            <a:pPr algn="ctr"/>
            <a:r>
              <a:rPr lang="fr-FR" sz="1200" cap="small" spc="30" dirty="0">
                <a:latin typeface="Abel" panose="02000506030000020004" pitchFamily="2" charset="0"/>
              </a:rPr>
              <a:t>les documents non publiés</a:t>
            </a:r>
          </a:p>
        </p:txBody>
      </p:sp>
      <p:grpSp>
        <p:nvGrpSpPr>
          <p:cNvPr id="2" name="Groupe 1">
            <a:extLst>
              <a:ext uri="{FF2B5EF4-FFF2-40B4-BE49-F238E27FC236}">
                <a16:creationId xmlns:a16="http://schemas.microsoft.com/office/drawing/2014/main" id="{14648BBD-3FDA-4476-8CC0-1C6B46149C72}"/>
              </a:ext>
            </a:extLst>
          </p:cNvPr>
          <p:cNvGrpSpPr/>
          <p:nvPr/>
        </p:nvGrpSpPr>
        <p:grpSpPr>
          <a:xfrm>
            <a:off x="3342376" y="2531989"/>
            <a:ext cx="2941945" cy="510778"/>
            <a:chOff x="3342376" y="2531989"/>
            <a:chExt cx="2941945" cy="510778"/>
          </a:xfrm>
        </p:grpSpPr>
        <p:cxnSp>
          <p:nvCxnSpPr>
            <p:cNvPr id="20" name="Connecteur droit 19">
              <a:extLst>
                <a:ext uri="{FF2B5EF4-FFF2-40B4-BE49-F238E27FC236}">
                  <a16:creationId xmlns:a16="http://schemas.microsoft.com/office/drawing/2014/main" id="{822116BB-16DB-4EEC-9FE6-36E4D155D2D5}"/>
                </a:ext>
              </a:extLst>
            </p:cNvPr>
            <p:cNvCxnSpPr>
              <a:stCxn id="44" idx="3"/>
              <a:endCxn id="47" idx="1"/>
            </p:cNvCxnSpPr>
            <p:nvPr/>
          </p:nvCxnSpPr>
          <p:spPr>
            <a:xfrm flipV="1">
              <a:off x="4894202" y="2787378"/>
              <a:ext cx="178141" cy="388"/>
            </a:xfrm>
            <a:prstGeom prst="line">
              <a:avLst/>
            </a:prstGeom>
            <a:ln>
              <a:solidFill>
                <a:srgbClr val="146998"/>
              </a:solidFill>
            </a:ln>
          </p:spPr>
          <p:style>
            <a:lnRef idx="1">
              <a:schemeClr val="accent1"/>
            </a:lnRef>
            <a:fillRef idx="0">
              <a:schemeClr val="accent1"/>
            </a:fillRef>
            <a:effectRef idx="0">
              <a:schemeClr val="accent1"/>
            </a:effectRef>
            <a:fontRef idx="minor">
              <a:schemeClr val="tx1"/>
            </a:fontRef>
          </p:style>
        </p:cxnSp>
        <p:sp>
          <p:nvSpPr>
            <p:cNvPr id="44" name="ZoneTexte 43">
              <a:hlinkClick r:id="rId9"/>
              <a:extLst>
                <a:ext uri="{FF2B5EF4-FFF2-40B4-BE49-F238E27FC236}">
                  <a16:creationId xmlns:a16="http://schemas.microsoft.com/office/drawing/2014/main" id="{B816D98D-1873-446F-9BCC-DEDC1E718E5D}"/>
                </a:ext>
              </a:extLst>
            </p:cNvPr>
            <p:cNvSpPr txBox="1"/>
            <p:nvPr/>
          </p:nvSpPr>
          <p:spPr>
            <a:xfrm>
              <a:off x="3342376" y="2617506"/>
              <a:ext cx="1551826" cy="340519"/>
            </a:xfrm>
            <a:prstGeom prst="roundRect">
              <a:avLst/>
            </a:prstGeom>
            <a:solidFill>
              <a:srgbClr val="204D60"/>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400" b="1" cap="small" spc="50" dirty="0">
                  <a:solidFill>
                    <a:schemeClr val="bg1"/>
                  </a:solidFill>
                  <a:latin typeface="Abel" panose="02000506030000020004" pitchFamily="2" charset="0"/>
                </a:rPr>
                <a:t>legifrance.gouv.fr</a:t>
              </a:r>
            </a:p>
          </p:txBody>
        </p:sp>
        <p:sp>
          <p:nvSpPr>
            <p:cNvPr id="47" name="ZoneTexte 46">
              <a:extLst>
                <a:ext uri="{FF2B5EF4-FFF2-40B4-BE49-F238E27FC236}">
                  <a16:creationId xmlns:a16="http://schemas.microsoft.com/office/drawing/2014/main" id="{51D0353F-C16A-4547-9FE0-EB7F674D921D}"/>
                </a:ext>
              </a:extLst>
            </p:cNvPr>
            <p:cNvSpPr txBox="1"/>
            <p:nvPr/>
          </p:nvSpPr>
          <p:spPr>
            <a:xfrm>
              <a:off x="5072343" y="2531989"/>
              <a:ext cx="1211978" cy="510778"/>
            </a:xfrm>
            <a:prstGeom prst="roundRect">
              <a:avLst/>
            </a:prstGeom>
            <a:solidFill>
              <a:srgbClr val="408BAA"/>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cap="small" spc="30" dirty="0">
                  <a:solidFill>
                    <a:schemeClr val="bg1"/>
                  </a:solidFill>
                  <a:latin typeface="Abel" panose="02000506030000020004" pitchFamily="2" charset="0"/>
                </a:rPr>
                <a:t>règlementation, arrêtés, décrets</a:t>
              </a:r>
            </a:p>
          </p:txBody>
        </p:sp>
      </p:grpSp>
      <p:sp>
        <p:nvSpPr>
          <p:cNvPr id="48" name="ZoneTexte 47">
            <a:extLst>
              <a:ext uri="{FF2B5EF4-FFF2-40B4-BE49-F238E27FC236}">
                <a16:creationId xmlns:a16="http://schemas.microsoft.com/office/drawing/2014/main" id="{89CEEA8E-245D-49AF-8785-206A711DBD73}"/>
              </a:ext>
            </a:extLst>
          </p:cNvPr>
          <p:cNvSpPr txBox="1"/>
          <p:nvPr/>
        </p:nvSpPr>
        <p:spPr>
          <a:xfrm>
            <a:off x="766290" y="3326011"/>
            <a:ext cx="1352650" cy="510778"/>
          </a:xfrm>
          <a:prstGeom prst="roundRect">
            <a:avLst/>
          </a:prstGeom>
          <a:solidFill>
            <a:srgbClr val="408BAA"/>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cap="small" spc="30" dirty="0">
                <a:solidFill>
                  <a:schemeClr val="bg1"/>
                </a:solidFill>
                <a:latin typeface="Abel" panose="02000506030000020004" pitchFamily="2" charset="0"/>
              </a:rPr>
              <a:t>résumé statistique annuel</a:t>
            </a:r>
          </a:p>
        </p:txBody>
      </p:sp>
      <p:sp>
        <p:nvSpPr>
          <p:cNvPr id="49" name="ZoneTexte 48">
            <a:extLst>
              <a:ext uri="{FF2B5EF4-FFF2-40B4-BE49-F238E27FC236}">
                <a16:creationId xmlns:a16="http://schemas.microsoft.com/office/drawing/2014/main" id="{1302873B-227D-468C-97BD-B71183FD7476}"/>
              </a:ext>
            </a:extLst>
          </p:cNvPr>
          <p:cNvSpPr txBox="1"/>
          <p:nvPr/>
        </p:nvSpPr>
        <p:spPr>
          <a:xfrm>
            <a:off x="1150907" y="2623881"/>
            <a:ext cx="1695528" cy="510778"/>
          </a:xfrm>
          <a:prstGeom prst="roundRect">
            <a:avLst/>
          </a:prstGeom>
          <a:solidFill>
            <a:srgbClr val="408BAA"/>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cap="small" spc="30" dirty="0">
                <a:solidFill>
                  <a:schemeClr val="bg1"/>
                </a:solidFill>
                <a:latin typeface="Abel" panose="02000506030000020004" pitchFamily="2" charset="0"/>
              </a:rPr>
              <a:t>résumés non-techniques des projets approuvés</a:t>
            </a:r>
          </a:p>
        </p:txBody>
      </p:sp>
      <p:sp>
        <p:nvSpPr>
          <p:cNvPr id="50" name="ZoneTexte 49">
            <a:extLst>
              <a:ext uri="{FF2B5EF4-FFF2-40B4-BE49-F238E27FC236}">
                <a16:creationId xmlns:a16="http://schemas.microsoft.com/office/drawing/2014/main" id="{9FE57738-E9D7-409C-8A77-4BEEAE7C0C2B}"/>
              </a:ext>
            </a:extLst>
          </p:cNvPr>
          <p:cNvSpPr txBox="1"/>
          <p:nvPr/>
        </p:nvSpPr>
        <p:spPr>
          <a:xfrm>
            <a:off x="2480458" y="3326011"/>
            <a:ext cx="1352650" cy="510778"/>
          </a:xfrm>
          <a:prstGeom prst="roundRect">
            <a:avLst/>
          </a:prstGeom>
          <a:solidFill>
            <a:srgbClr val="408BAA"/>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cap="small" spc="30" dirty="0">
                <a:solidFill>
                  <a:schemeClr val="bg1"/>
                </a:solidFill>
                <a:latin typeface="Abel" panose="02000506030000020004" pitchFamily="2" charset="0"/>
              </a:rPr>
              <a:t>charte et liste des comités d’éthique</a:t>
            </a:r>
          </a:p>
        </p:txBody>
      </p:sp>
      <p:sp>
        <p:nvSpPr>
          <p:cNvPr id="51" name="ZoneTexte 50">
            <a:extLst>
              <a:ext uri="{FF2B5EF4-FFF2-40B4-BE49-F238E27FC236}">
                <a16:creationId xmlns:a16="http://schemas.microsoft.com/office/drawing/2014/main" id="{CF9518A1-50F1-4674-A6FF-68CCFDAF9C9E}"/>
              </a:ext>
            </a:extLst>
          </p:cNvPr>
          <p:cNvSpPr txBox="1"/>
          <p:nvPr/>
        </p:nvSpPr>
        <p:spPr>
          <a:xfrm>
            <a:off x="2611645" y="4432283"/>
            <a:ext cx="1038543" cy="510778"/>
          </a:xfrm>
          <a:prstGeom prst="roundRect">
            <a:avLst/>
          </a:prstGeom>
          <a:solidFill>
            <a:srgbClr val="257387"/>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cap="small" spc="30" dirty="0">
                <a:solidFill>
                  <a:schemeClr val="bg1"/>
                </a:solidFill>
                <a:latin typeface="Abel" panose="02000506030000020004" pitchFamily="2" charset="0"/>
              </a:rPr>
              <a:t>autorisations de projet</a:t>
            </a:r>
          </a:p>
        </p:txBody>
      </p:sp>
      <p:sp>
        <p:nvSpPr>
          <p:cNvPr id="52" name="ZoneTexte 51">
            <a:extLst>
              <a:ext uri="{FF2B5EF4-FFF2-40B4-BE49-F238E27FC236}">
                <a16:creationId xmlns:a16="http://schemas.microsoft.com/office/drawing/2014/main" id="{1C2DE31D-D6A2-47E8-8910-62D2187F9D9C}"/>
              </a:ext>
            </a:extLst>
          </p:cNvPr>
          <p:cNvSpPr txBox="1"/>
          <p:nvPr/>
        </p:nvSpPr>
        <p:spPr>
          <a:xfrm>
            <a:off x="766486" y="4813213"/>
            <a:ext cx="1038543" cy="715089"/>
          </a:xfrm>
          <a:prstGeom prst="roundRect">
            <a:avLst/>
          </a:prstGeom>
          <a:solidFill>
            <a:srgbClr val="257387"/>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cap="small" spc="30" dirty="0">
                <a:solidFill>
                  <a:schemeClr val="bg1"/>
                </a:solidFill>
                <a:latin typeface="Abel" panose="02000506030000020004" pitchFamily="2" charset="0"/>
              </a:rPr>
              <a:t>données statistiques annuelles</a:t>
            </a:r>
          </a:p>
        </p:txBody>
      </p:sp>
      <p:sp>
        <p:nvSpPr>
          <p:cNvPr id="53" name="ZoneTexte 52">
            <a:extLst>
              <a:ext uri="{FF2B5EF4-FFF2-40B4-BE49-F238E27FC236}">
                <a16:creationId xmlns:a16="http://schemas.microsoft.com/office/drawing/2014/main" id="{4D8587F1-94E1-4FBD-9ED2-49C3D896741A}"/>
              </a:ext>
            </a:extLst>
          </p:cNvPr>
          <p:cNvSpPr txBox="1"/>
          <p:nvPr/>
        </p:nvSpPr>
        <p:spPr>
          <a:xfrm>
            <a:off x="7291886" y="489154"/>
            <a:ext cx="1199377" cy="510778"/>
          </a:xfrm>
          <a:prstGeom prst="roundRect">
            <a:avLst/>
          </a:prstGeom>
          <a:solidFill>
            <a:srgbClr val="257387"/>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cap="small" spc="30" dirty="0">
                <a:solidFill>
                  <a:schemeClr val="bg1"/>
                </a:solidFill>
                <a:latin typeface="Abel" panose="02000506030000020004" pitchFamily="2" charset="0"/>
              </a:rPr>
              <a:t>agréments des établissements</a:t>
            </a:r>
          </a:p>
        </p:txBody>
      </p:sp>
      <p:sp>
        <p:nvSpPr>
          <p:cNvPr id="54" name="ZoneTexte 53">
            <a:extLst>
              <a:ext uri="{FF2B5EF4-FFF2-40B4-BE49-F238E27FC236}">
                <a16:creationId xmlns:a16="http://schemas.microsoft.com/office/drawing/2014/main" id="{849E7DA7-625C-4F22-B457-CF42EE46676C}"/>
              </a:ext>
            </a:extLst>
          </p:cNvPr>
          <p:cNvSpPr txBox="1"/>
          <p:nvPr/>
        </p:nvSpPr>
        <p:spPr>
          <a:xfrm>
            <a:off x="8044146" y="1229815"/>
            <a:ext cx="1050332" cy="510778"/>
          </a:xfrm>
          <a:prstGeom prst="roundRect">
            <a:avLst/>
          </a:prstGeom>
          <a:solidFill>
            <a:srgbClr val="257387"/>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cap="small" spc="30" dirty="0">
                <a:solidFill>
                  <a:schemeClr val="bg1"/>
                </a:solidFill>
                <a:latin typeface="Abel" panose="02000506030000020004" pitchFamily="2" charset="0"/>
              </a:rPr>
              <a:t>rapports d’inspections</a:t>
            </a:r>
          </a:p>
        </p:txBody>
      </p:sp>
      <p:sp>
        <p:nvSpPr>
          <p:cNvPr id="55" name="ZoneTexte 54">
            <a:extLst>
              <a:ext uri="{FF2B5EF4-FFF2-40B4-BE49-F238E27FC236}">
                <a16:creationId xmlns:a16="http://schemas.microsoft.com/office/drawing/2014/main" id="{8BDD484D-0FFA-40EA-8CFE-40F02DE9EACA}"/>
              </a:ext>
            </a:extLst>
          </p:cNvPr>
          <p:cNvSpPr txBox="1"/>
          <p:nvPr/>
        </p:nvSpPr>
        <p:spPr>
          <a:xfrm>
            <a:off x="2201956" y="5119471"/>
            <a:ext cx="1468407" cy="510778"/>
          </a:xfrm>
          <a:prstGeom prst="roundRect">
            <a:avLst/>
          </a:prstGeom>
          <a:solidFill>
            <a:srgbClr val="257387"/>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cap="small" spc="30" dirty="0">
                <a:solidFill>
                  <a:schemeClr val="bg1"/>
                </a:solidFill>
                <a:latin typeface="Abel" panose="02000506030000020004" pitchFamily="2" charset="0"/>
              </a:rPr>
              <a:t>rapports d’audit des comités d’éthique</a:t>
            </a:r>
          </a:p>
        </p:txBody>
      </p:sp>
      <p:sp>
        <p:nvSpPr>
          <p:cNvPr id="56" name="ZoneTexte 55">
            <a:extLst>
              <a:ext uri="{FF2B5EF4-FFF2-40B4-BE49-F238E27FC236}">
                <a16:creationId xmlns:a16="http://schemas.microsoft.com/office/drawing/2014/main" id="{4161FED1-C4CE-4DD3-BB9A-0127C9F4171B}"/>
              </a:ext>
            </a:extLst>
          </p:cNvPr>
          <p:cNvSpPr txBox="1"/>
          <p:nvPr/>
        </p:nvSpPr>
        <p:spPr>
          <a:xfrm>
            <a:off x="9331715" y="1230679"/>
            <a:ext cx="1597918" cy="715089"/>
          </a:xfrm>
          <a:prstGeom prst="roundRect">
            <a:avLst/>
          </a:prstGeom>
          <a:solidFill>
            <a:srgbClr val="257387"/>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cap="small" spc="30" dirty="0">
                <a:solidFill>
                  <a:schemeClr val="bg1"/>
                </a:solidFill>
                <a:latin typeface="Abel" panose="02000506030000020004" pitchFamily="2" charset="0"/>
              </a:rPr>
              <a:t>suites administratives et pénales données aux non-conformités</a:t>
            </a:r>
          </a:p>
        </p:txBody>
      </p:sp>
      <p:sp>
        <p:nvSpPr>
          <p:cNvPr id="57" name="ZoneTexte 56">
            <a:extLst>
              <a:ext uri="{FF2B5EF4-FFF2-40B4-BE49-F238E27FC236}">
                <a16:creationId xmlns:a16="http://schemas.microsoft.com/office/drawing/2014/main" id="{C68569CF-D141-491D-B902-B3FB3696EC1D}"/>
              </a:ext>
            </a:extLst>
          </p:cNvPr>
          <p:cNvSpPr txBox="1"/>
          <p:nvPr/>
        </p:nvSpPr>
        <p:spPr>
          <a:xfrm>
            <a:off x="10101184" y="489154"/>
            <a:ext cx="982627" cy="510778"/>
          </a:xfrm>
          <a:prstGeom prst="roundRect">
            <a:avLst/>
          </a:prstGeom>
          <a:solidFill>
            <a:srgbClr val="257387"/>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cap="small" spc="30" dirty="0">
                <a:solidFill>
                  <a:schemeClr val="bg1"/>
                </a:solidFill>
                <a:latin typeface="Abel" panose="02000506030000020004" pitchFamily="2" charset="0"/>
              </a:rPr>
              <a:t>vade </a:t>
            </a:r>
            <a:r>
              <a:rPr lang="fr-FR" sz="1200" cap="small" spc="30" dirty="0" err="1">
                <a:solidFill>
                  <a:schemeClr val="bg1"/>
                </a:solidFill>
                <a:latin typeface="Abel" panose="02000506030000020004" pitchFamily="2" charset="0"/>
              </a:rPr>
              <a:t>mecum</a:t>
            </a:r>
            <a:r>
              <a:rPr lang="fr-FR" sz="1200" cap="small" spc="30" dirty="0">
                <a:solidFill>
                  <a:schemeClr val="bg1"/>
                </a:solidFill>
                <a:latin typeface="Abel" panose="02000506030000020004" pitchFamily="2" charset="0"/>
              </a:rPr>
              <a:t> d’inspection</a:t>
            </a:r>
          </a:p>
        </p:txBody>
      </p:sp>
      <p:sp>
        <p:nvSpPr>
          <p:cNvPr id="58" name="ZoneTexte 57">
            <a:extLst>
              <a:ext uri="{FF2B5EF4-FFF2-40B4-BE49-F238E27FC236}">
                <a16:creationId xmlns:a16="http://schemas.microsoft.com/office/drawing/2014/main" id="{CFBB10F7-2B4E-4F54-B605-DD4C5647F7DC}"/>
              </a:ext>
            </a:extLst>
          </p:cNvPr>
          <p:cNvSpPr txBox="1"/>
          <p:nvPr/>
        </p:nvSpPr>
        <p:spPr>
          <a:xfrm>
            <a:off x="860943" y="5727073"/>
            <a:ext cx="1161780" cy="510778"/>
          </a:xfrm>
          <a:prstGeom prst="roundRect">
            <a:avLst/>
          </a:prstGeom>
          <a:solidFill>
            <a:srgbClr val="257387"/>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cap="small" spc="30" dirty="0">
                <a:solidFill>
                  <a:schemeClr val="bg1"/>
                </a:solidFill>
                <a:latin typeface="Abel" panose="02000506030000020004" pitchFamily="2" charset="0"/>
              </a:rPr>
              <a:t>liste des établissements</a:t>
            </a:r>
          </a:p>
        </p:txBody>
      </p:sp>
      <p:sp>
        <p:nvSpPr>
          <p:cNvPr id="59" name="ZoneTexte 58">
            <a:extLst>
              <a:ext uri="{FF2B5EF4-FFF2-40B4-BE49-F238E27FC236}">
                <a16:creationId xmlns:a16="http://schemas.microsoft.com/office/drawing/2014/main" id="{6ECC7AE4-91E9-4176-A7F9-E3377FF80873}"/>
              </a:ext>
            </a:extLst>
          </p:cNvPr>
          <p:cNvSpPr txBox="1"/>
          <p:nvPr/>
        </p:nvSpPr>
        <p:spPr>
          <a:xfrm>
            <a:off x="5715563" y="4951231"/>
            <a:ext cx="1266372" cy="715089"/>
          </a:xfrm>
          <a:prstGeom prst="roundRect">
            <a:avLst/>
          </a:prstGeom>
          <a:solidFill>
            <a:srgbClr val="257387"/>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cap="small" spc="30" dirty="0">
                <a:solidFill>
                  <a:schemeClr val="bg1"/>
                </a:solidFill>
                <a:latin typeface="Abel" panose="02000506030000020004" pitchFamily="2" charset="0"/>
              </a:rPr>
              <a:t>bilans annuels d’activité des </a:t>
            </a:r>
            <a:br>
              <a:rPr lang="fr-FR" sz="1200" cap="small" spc="30" dirty="0">
                <a:solidFill>
                  <a:schemeClr val="bg1"/>
                </a:solidFill>
                <a:latin typeface="Abel" panose="02000506030000020004" pitchFamily="2" charset="0"/>
              </a:rPr>
            </a:br>
            <a:r>
              <a:rPr lang="fr-FR" sz="1200" cap="small" spc="30" dirty="0">
                <a:solidFill>
                  <a:schemeClr val="bg1"/>
                </a:solidFill>
                <a:latin typeface="Abel" panose="02000506030000020004" pitchFamily="2" charset="0"/>
              </a:rPr>
              <a:t>comités d’éthique</a:t>
            </a:r>
          </a:p>
        </p:txBody>
      </p:sp>
      <p:sp>
        <p:nvSpPr>
          <p:cNvPr id="60" name="ZoneTexte 59">
            <a:extLst>
              <a:ext uri="{FF2B5EF4-FFF2-40B4-BE49-F238E27FC236}">
                <a16:creationId xmlns:a16="http://schemas.microsoft.com/office/drawing/2014/main" id="{5ACA5A0D-9050-4E25-83C7-DA8F89503258}"/>
              </a:ext>
            </a:extLst>
          </p:cNvPr>
          <p:cNvSpPr txBox="1"/>
          <p:nvPr/>
        </p:nvSpPr>
        <p:spPr>
          <a:xfrm>
            <a:off x="2222869" y="5830518"/>
            <a:ext cx="1161780" cy="715089"/>
          </a:xfrm>
          <a:prstGeom prst="roundRect">
            <a:avLst/>
          </a:prstGeom>
          <a:solidFill>
            <a:srgbClr val="257387"/>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cap="small" spc="30" dirty="0">
                <a:solidFill>
                  <a:schemeClr val="bg1"/>
                </a:solidFill>
                <a:latin typeface="Abel" panose="02000506030000020004" pitchFamily="2" charset="0"/>
              </a:rPr>
              <a:t>appréciations rétrospectives des projets</a:t>
            </a:r>
          </a:p>
        </p:txBody>
      </p:sp>
      <p:sp>
        <p:nvSpPr>
          <p:cNvPr id="61" name="ZoneTexte 60">
            <a:extLst>
              <a:ext uri="{FF2B5EF4-FFF2-40B4-BE49-F238E27FC236}">
                <a16:creationId xmlns:a16="http://schemas.microsoft.com/office/drawing/2014/main" id="{1032F4E4-7CA8-499C-B2BF-C002C5E15C58}"/>
              </a:ext>
            </a:extLst>
          </p:cNvPr>
          <p:cNvSpPr txBox="1"/>
          <p:nvPr/>
        </p:nvSpPr>
        <p:spPr>
          <a:xfrm>
            <a:off x="7063282" y="2526393"/>
            <a:ext cx="1199376" cy="510778"/>
          </a:xfrm>
          <a:prstGeom prst="roundRect">
            <a:avLst/>
          </a:prstGeom>
          <a:solidFill>
            <a:srgbClr val="257387"/>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cap="small" spc="30" dirty="0">
                <a:solidFill>
                  <a:schemeClr val="bg1"/>
                </a:solidFill>
                <a:latin typeface="Abel" panose="02000506030000020004" pitchFamily="2" charset="0"/>
              </a:rPr>
              <a:t>comptes-rendus des réunions</a:t>
            </a:r>
          </a:p>
        </p:txBody>
      </p:sp>
      <p:sp>
        <p:nvSpPr>
          <p:cNvPr id="62" name="ZoneTexte 61">
            <a:extLst>
              <a:ext uri="{FF2B5EF4-FFF2-40B4-BE49-F238E27FC236}">
                <a16:creationId xmlns:a16="http://schemas.microsoft.com/office/drawing/2014/main" id="{0BD939CC-DF92-446D-966E-E44E8924077F}"/>
              </a:ext>
            </a:extLst>
          </p:cNvPr>
          <p:cNvSpPr txBox="1"/>
          <p:nvPr/>
        </p:nvSpPr>
        <p:spPr>
          <a:xfrm>
            <a:off x="9035565" y="4478211"/>
            <a:ext cx="1442653" cy="510778"/>
          </a:xfrm>
          <a:prstGeom prst="roundRect">
            <a:avLst/>
          </a:prstGeom>
          <a:solidFill>
            <a:srgbClr val="257387"/>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cap="small" spc="30" dirty="0">
                <a:solidFill>
                  <a:schemeClr val="bg1"/>
                </a:solidFill>
                <a:latin typeface="Abel" panose="02000506030000020004" pitchFamily="2" charset="0"/>
              </a:rPr>
              <a:t>avis sur les projets de formation</a:t>
            </a:r>
          </a:p>
        </p:txBody>
      </p:sp>
      <p:sp>
        <p:nvSpPr>
          <p:cNvPr id="63" name="ZoneTexte 62">
            <a:extLst>
              <a:ext uri="{FF2B5EF4-FFF2-40B4-BE49-F238E27FC236}">
                <a16:creationId xmlns:a16="http://schemas.microsoft.com/office/drawing/2014/main" id="{9DBE5830-AAB7-46E7-B393-94FF14BFE03A}"/>
              </a:ext>
            </a:extLst>
          </p:cNvPr>
          <p:cNvSpPr txBox="1"/>
          <p:nvPr/>
        </p:nvSpPr>
        <p:spPr>
          <a:xfrm>
            <a:off x="4245592" y="6067368"/>
            <a:ext cx="1468407" cy="510778"/>
          </a:xfrm>
          <a:prstGeom prst="roundRect">
            <a:avLst/>
          </a:prstGeom>
          <a:solidFill>
            <a:srgbClr val="257387"/>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cap="small" spc="30" dirty="0">
                <a:solidFill>
                  <a:schemeClr val="bg1"/>
                </a:solidFill>
                <a:latin typeface="Abel" panose="02000506030000020004" pitchFamily="2" charset="0"/>
              </a:rPr>
              <a:t>résultats des évaluations éthiques</a:t>
            </a:r>
          </a:p>
        </p:txBody>
      </p:sp>
      <p:sp>
        <p:nvSpPr>
          <p:cNvPr id="64" name="ZoneTexte 63">
            <a:extLst>
              <a:ext uri="{FF2B5EF4-FFF2-40B4-BE49-F238E27FC236}">
                <a16:creationId xmlns:a16="http://schemas.microsoft.com/office/drawing/2014/main" id="{C0DEA69B-5FA4-40BA-85C9-E0B4C98DC65D}"/>
              </a:ext>
            </a:extLst>
          </p:cNvPr>
          <p:cNvSpPr txBox="1"/>
          <p:nvPr/>
        </p:nvSpPr>
        <p:spPr>
          <a:xfrm>
            <a:off x="8411154" y="3664291"/>
            <a:ext cx="926909" cy="510778"/>
          </a:xfrm>
          <a:prstGeom prst="roundRect">
            <a:avLst/>
          </a:prstGeom>
          <a:solidFill>
            <a:srgbClr val="257387"/>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cap="small" spc="30" dirty="0">
                <a:solidFill>
                  <a:schemeClr val="bg1"/>
                </a:solidFill>
                <a:latin typeface="Abel" panose="02000506030000020004" pitchFamily="2" charset="0"/>
              </a:rPr>
              <a:t>avis sur les pratiques</a:t>
            </a:r>
          </a:p>
        </p:txBody>
      </p:sp>
      <p:sp>
        <p:nvSpPr>
          <p:cNvPr id="65" name="ZoneTexte 64">
            <a:extLst>
              <a:ext uri="{FF2B5EF4-FFF2-40B4-BE49-F238E27FC236}">
                <a16:creationId xmlns:a16="http://schemas.microsoft.com/office/drawing/2014/main" id="{2EFBCC6C-06FA-4C3E-A36A-2A5D21938F83}"/>
              </a:ext>
            </a:extLst>
          </p:cNvPr>
          <p:cNvSpPr txBox="1"/>
          <p:nvPr/>
        </p:nvSpPr>
        <p:spPr>
          <a:xfrm>
            <a:off x="3889340" y="5465945"/>
            <a:ext cx="1468407" cy="510778"/>
          </a:xfrm>
          <a:prstGeom prst="roundRect">
            <a:avLst/>
          </a:prstGeom>
          <a:solidFill>
            <a:srgbClr val="257387"/>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cap="small" spc="30" dirty="0">
                <a:solidFill>
                  <a:schemeClr val="bg1"/>
                </a:solidFill>
                <a:latin typeface="Abel" panose="02000506030000020004" pitchFamily="2" charset="0"/>
              </a:rPr>
              <a:t>comptes-rendus de délibérations</a:t>
            </a:r>
          </a:p>
        </p:txBody>
      </p:sp>
      <p:sp>
        <p:nvSpPr>
          <p:cNvPr id="67" name="ZoneTexte 66">
            <a:extLst>
              <a:ext uri="{FF2B5EF4-FFF2-40B4-BE49-F238E27FC236}">
                <a16:creationId xmlns:a16="http://schemas.microsoft.com/office/drawing/2014/main" id="{B9C07F08-85AE-4B21-AF77-CBDCDE24823E}"/>
              </a:ext>
            </a:extLst>
          </p:cNvPr>
          <p:cNvSpPr txBox="1"/>
          <p:nvPr/>
        </p:nvSpPr>
        <p:spPr>
          <a:xfrm>
            <a:off x="4032079" y="3250715"/>
            <a:ext cx="1760257" cy="510778"/>
          </a:xfrm>
          <a:prstGeom prst="roundRect">
            <a:avLst/>
          </a:prstGeom>
          <a:solidFill>
            <a:srgbClr val="408BAA"/>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cap="small" spc="30" dirty="0">
                <a:solidFill>
                  <a:schemeClr val="bg1"/>
                </a:solidFill>
                <a:latin typeface="Abel" panose="02000506030000020004" pitchFamily="2" charset="0"/>
              </a:rPr>
              <a:t>recommandations sur des pratiques spécifiques</a:t>
            </a:r>
          </a:p>
        </p:txBody>
      </p:sp>
      <p:sp>
        <p:nvSpPr>
          <p:cNvPr id="72" name="ZoneTexte 71">
            <a:hlinkClick r:id="rId10"/>
            <a:extLst>
              <a:ext uri="{FF2B5EF4-FFF2-40B4-BE49-F238E27FC236}">
                <a16:creationId xmlns:a16="http://schemas.microsoft.com/office/drawing/2014/main" id="{C32C4D2D-C329-44DF-AC7C-CDDD4471D168}"/>
              </a:ext>
            </a:extLst>
          </p:cNvPr>
          <p:cNvSpPr txBox="1"/>
          <p:nvPr/>
        </p:nvSpPr>
        <p:spPr>
          <a:xfrm>
            <a:off x="5970721" y="3471533"/>
            <a:ext cx="2135376" cy="1055608"/>
          </a:xfrm>
          <a:prstGeom prst="roundRect">
            <a:avLst/>
          </a:prstGeom>
          <a:solidFill>
            <a:srgbClr val="204D60"/>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400" b="1" cap="small" spc="50" dirty="0">
                <a:solidFill>
                  <a:schemeClr val="bg1"/>
                </a:solidFill>
                <a:latin typeface="Abel" panose="02000506030000020004" pitchFamily="2" charset="0"/>
              </a:rPr>
              <a:t>comité national de réflexion sur l’éthique de l’expérimentation animale</a:t>
            </a:r>
            <a:br>
              <a:rPr lang="fr-FR" sz="1400" b="1" cap="small" spc="50" dirty="0">
                <a:solidFill>
                  <a:schemeClr val="bg1"/>
                </a:solidFill>
                <a:latin typeface="Abel" panose="02000506030000020004" pitchFamily="2" charset="0"/>
              </a:rPr>
            </a:br>
            <a:r>
              <a:rPr lang="fr-FR" sz="1400" b="1" cap="small" spc="50" dirty="0">
                <a:solidFill>
                  <a:schemeClr val="bg1"/>
                </a:solidFill>
                <a:latin typeface="Abel" panose="02000506030000020004" pitchFamily="2" charset="0"/>
              </a:rPr>
              <a:t>(</a:t>
            </a:r>
            <a:r>
              <a:rPr lang="fr-FR" sz="1400" b="1" cap="small" spc="50" dirty="0" err="1">
                <a:solidFill>
                  <a:schemeClr val="bg1"/>
                </a:solidFill>
                <a:latin typeface="Abel" panose="02000506030000020004" pitchFamily="2" charset="0"/>
              </a:rPr>
              <a:t>cnreea</a:t>
            </a:r>
            <a:r>
              <a:rPr lang="fr-FR" sz="1400" b="1" cap="small" spc="50" dirty="0">
                <a:solidFill>
                  <a:schemeClr val="bg1"/>
                </a:solidFill>
                <a:latin typeface="Abel" panose="02000506030000020004" pitchFamily="2" charset="0"/>
              </a:rPr>
              <a:t>)</a:t>
            </a:r>
          </a:p>
        </p:txBody>
      </p:sp>
      <p:sp>
        <p:nvSpPr>
          <p:cNvPr id="73" name="ZoneTexte 72">
            <a:hlinkClick r:id="rId11"/>
            <a:extLst>
              <a:ext uri="{FF2B5EF4-FFF2-40B4-BE49-F238E27FC236}">
                <a16:creationId xmlns:a16="http://schemas.microsoft.com/office/drawing/2014/main" id="{8CB9165A-71B3-4B75-AD57-9A061963DFDF}"/>
              </a:ext>
            </a:extLst>
          </p:cNvPr>
          <p:cNvSpPr txBox="1"/>
          <p:nvPr/>
        </p:nvSpPr>
        <p:spPr>
          <a:xfrm>
            <a:off x="1153912" y="4035560"/>
            <a:ext cx="1211979" cy="578882"/>
          </a:xfrm>
          <a:prstGeom prst="roundRect">
            <a:avLst/>
          </a:prstGeom>
          <a:solidFill>
            <a:srgbClr val="204D60"/>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400" b="1" cap="small" spc="50" dirty="0">
                <a:solidFill>
                  <a:schemeClr val="bg1"/>
                </a:solidFill>
                <a:latin typeface="Abel" panose="02000506030000020004" pitchFamily="2" charset="0"/>
              </a:rPr>
              <a:t>ministère de la recherche</a:t>
            </a:r>
          </a:p>
        </p:txBody>
      </p:sp>
      <p:pic>
        <p:nvPicPr>
          <p:cNvPr id="74" name="Image 73">
            <a:extLst>
              <a:ext uri="{FF2B5EF4-FFF2-40B4-BE49-F238E27FC236}">
                <a16:creationId xmlns:a16="http://schemas.microsoft.com/office/drawing/2014/main" id="{9B6B38D2-2A8F-4E83-9BC4-D9F720ACCF1B}"/>
              </a:ext>
            </a:extLst>
          </p:cNvPr>
          <p:cNvPicPr>
            <a:picLocks noChangeAspect="1"/>
          </p:cNvPicPr>
          <p:nvPr/>
        </p:nvPicPr>
        <p:blipFill rotWithShape="1">
          <a:blip r:embed="rId12">
            <a:extLst>
              <a:ext uri="{28A0092B-C50C-407E-A947-70E740481C1C}">
                <a14:useLocalDpi xmlns:a14="http://schemas.microsoft.com/office/drawing/2010/main" val="0"/>
              </a:ext>
            </a:extLst>
          </a:blip>
          <a:srcRect l="-1" r="44599" b="41716"/>
          <a:stretch/>
        </p:blipFill>
        <p:spPr>
          <a:xfrm>
            <a:off x="9921939" y="5187965"/>
            <a:ext cx="2279650" cy="1670714"/>
          </a:xfrm>
          <a:prstGeom prst="rect">
            <a:avLst/>
          </a:prstGeom>
        </p:spPr>
      </p:pic>
      <p:sp>
        <p:nvSpPr>
          <p:cNvPr id="76" name="ZoneTexte 75">
            <a:hlinkClick r:id="rId11"/>
            <a:extLst>
              <a:ext uri="{FF2B5EF4-FFF2-40B4-BE49-F238E27FC236}">
                <a16:creationId xmlns:a16="http://schemas.microsoft.com/office/drawing/2014/main" id="{4FE6623C-A498-4897-8857-A150290559A4}"/>
              </a:ext>
            </a:extLst>
          </p:cNvPr>
          <p:cNvSpPr txBox="1"/>
          <p:nvPr/>
        </p:nvSpPr>
        <p:spPr>
          <a:xfrm>
            <a:off x="547922" y="1608598"/>
            <a:ext cx="1211979" cy="817245"/>
          </a:xfrm>
          <a:prstGeom prst="roundRect">
            <a:avLst/>
          </a:prstGeom>
          <a:solidFill>
            <a:srgbClr val="204D60"/>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400" b="1" cap="small" spc="50" dirty="0">
                <a:solidFill>
                  <a:schemeClr val="bg1"/>
                </a:solidFill>
                <a:latin typeface="Abel" panose="02000506030000020004" pitchFamily="2" charset="0"/>
              </a:rPr>
              <a:t>commission</a:t>
            </a:r>
            <a:br>
              <a:rPr lang="fr-FR" sz="1400" b="1" cap="small" spc="50" dirty="0">
                <a:solidFill>
                  <a:schemeClr val="bg1"/>
                </a:solidFill>
                <a:latin typeface="Abel" panose="02000506030000020004" pitchFamily="2" charset="0"/>
              </a:rPr>
            </a:br>
            <a:r>
              <a:rPr lang="fr-FR" sz="1400" b="1" cap="small" spc="50" dirty="0">
                <a:solidFill>
                  <a:schemeClr val="bg1"/>
                </a:solidFill>
                <a:latin typeface="Abel" panose="02000506030000020004" pitchFamily="2" charset="0"/>
              </a:rPr>
              <a:t>européenne (</a:t>
            </a:r>
            <a:r>
              <a:rPr lang="fr-FR" sz="1400" b="1" cap="small" spc="50" dirty="0" err="1">
                <a:solidFill>
                  <a:schemeClr val="bg1"/>
                </a:solidFill>
                <a:latin typeface="Abel" panose="02000506030000020004" pitchFamily="2" charset="0"/>
              </a:rPr>
              <a:t>alures</a:t>
            </a:r>
            <a:r>
              <a:rPr lang="fr-FR" sz="1400" b="1" cap="small" spc="50" dirty="0">
                <a:solidFill>
                  <a:schemeClr val="bg1"/>
                </a:solidFill>
                <a:latin typeface="Abel" panose="02000506030000020004" pitchFamily="2" charset="0"/>
              </a:rPr>
              <a:t>)</a:t>
            </a:r>
          </a:p>
        </p:txBody>
      </p:sp>
      <p:sp>
        <p:nvSpPr>
          <p:cNvPr id="82" name="ZoneTexte 81">
            <a:extLst>
              <a:ext uri="{FF2B5EF4-FFF2-40B4-BE49-F238E27FC236}">
                <a16:creationId xmlns:a16="http://schemas.microsoft.com/office/drawing/2014/main" id="{5C168E56-A7D2-433F-A9B8-4FD9F9EE62C1}"/>
              </a:ext>
            </a:extLst>
          </p:cNvPr>
          <p:cNvSpPr txBox="1"/>
          <p:nvPr/>
        </p:nvSpPr>
        <p:spPr>
          <a:xfrm>
            <a:off x="2305068" y="1822979"/>
            <a:ext cx="1410529" cy="510778"/>
          </a:xfrm>
          <a:prstGeom prst="roundRect">
            <a:avLst/>
          </a:prstGeom>
          <a:solidFill>
            <a:srgbClr val="408BAA"/>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cap="small" spc="30" dirty="0">
                <a:solidFill>
                  <a:schemeClr val="bg1"/>
                </a:solidFill>
                <a:latin typeface="Abel" panose="02000506030000020004" pitchFamily="2" charset="0"/>
              </a:rPr>
              <a:t>revues et bulletins professionnels </a:t>
            </a:r>
          </a:p>
        </p:txBody>
      </p:sp>
      <p:sp>
        <p:nvSpPr>
          <p:cNvPr id="85" name="ZoneTexte 84">
            <a:extLst>
              <a:ext uri="{FF2B5EF4-FFF2-40B4-BE49-F238E27FC236}">
                <a16:creationId xmlns:a16="http://schemas.microsoft.com/office/drawing/2014/main" id="{76A01D8E-33CB-4113-BDC2-CA218577A4EA}"/>
              </a:ext>
            </a:extLst>
          </p:cNvPr>
          <p:cNvSpPr txBox="1"/>
          <p:nvPr/>
        </p:nvSpPr>
        <p:spPr>
          <a:xfrm>
            <a:off x="1483007" y="257557"/>
            <a:ext cx="1959941" cy="306467"/>
          </a:xfrm>
          <a:prstGeom prst="roundRect">
            <a:avLst/>
          </a:prstGeom>
          <a:solidFill>
            <a:srgbClr val="257387"/>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cap="small" spc="30" dirty="0">
                <a:solidFill>
                  <a:schemeClr val="bg1"/>
                </a:solidFill>
                <a:latin typeface="Abel" panose="02000506030000020004" pitchFamily="2" charset="0"/>
              </a:rPr>
              <a:t>comptes-rendus des réunions</a:t>
            </a:r>
          </a:p>
        </p:txBody>
      </p:sp>
      <p:sp>
        <p:nvSpPr>
          <p:cNvPr id="86" name="ZoneTexte 85">
            <a:extLst>
              <a:ext uri="{FF2B5EF4-FFF2-40B4-BE49-F238E27FC236}">
                <a16:creationId xmlns:a16="http://schemas.microsoft.com/office/drawing/2014/main" id="{7BC8CA07-0983-44D5-8BD8-7604E0E71AEA}"/>
              </a:ext>
            </a:extLst>
          </p:cNvPr>
          <p:cNvSpPr txBox="1"/>
          <p:nvPr/>
        </p:nvSpPr>
        <p:spPr>
          <a:xfrm>
            <a:off x="4493664" y="305758"/>
            <a:ext cx="1834772" cy="306467"/>
          </a:xfrm>
          <a:prstGeom prst="roundRect">
            <a:avLst/>
          </a:prstGeom>
          <a:solidFill>
            <a:srgbClr val="257387"/>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200" cap="small" spc="30" dirty="0">
                <a:solidFill>
                  <a:schemeClr val="bg1"/>
                </a:solidFill>
                <a:latin typeface="Abel" panose="02000506030000020004" pitchFamily="2" charset="0"/>
              </a:rPr>
              <a:t>recommandations internes</a:t>
            </a:r>
          </a:p>
        </p:txBody>
      </p:sp>
      <p:sp>
        <p:nvSpPr>
          <p:cNvPr id="87" name="ZoneTexte 86">
            <a:extLst>
              <a:ext uri="{FF2B5EF4-FFF2-40B4-BE49-F238E27FC236}">
                <a16:creationId xmlns:a16="http://schemas.microsoft.com/office/drawing/2014/main" id="{42228231-8F9A-4D08-B60C-70064D87CB0C}"/>
              </a:ext>
            </a:extLst>
          </p:cNvPr>
          <p:cNvSpPr txBox="1"/>
          <p:nvPr/>
        </p:nvSpPr>
        <p:spPr>
          <a:xfrm>
            <a:off x="4465572" y="1802256"/>
            <a:ext cx="1378309" cy="578882"/>
          </a:xfrm>
          <a:prstGeom prst="roundRect">
            <a:avLst/>
          </a:prstGeom>
          <a:solidFill>
            <a:srgbClr val="408BAA"/>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400" cap="small" spc="50" dirty="0">
                <a:solidFill>
                  <a:srgbClr val="FFFF00"/>
                </a:solidFill>
                <a:latin typeface="Abel" panose="02000506030000020004" pitchFamily="2" charset="0"/>
              </a:rPr>
              <a:t>charte de transparence</a:t>
            </a:r>
          </a:p>
        </p:txBody>
      </p:sp>
      <p:cxnSp>
        <p:nvCxnSpPr>
          <p:cNvPr id="90" name="Connecteur droit 89">
            <a:extLst>
              <a:ext uri="{FF2B5EF4-FFF2-40B4-BE49-F238E27FC236}">
                <a16:creationId xmlns:a16="http://schemas.microsoft.com/office/drawing/2014/main" id="{5BF8A432-51F6-4DF3-B381-565F093154B4}"/>
              </a:ext>
            </a:extLst>
          </p:cNvPr>
          <p:cNvCxnSpPr>
            <a:cxnSpLocks/>
          </p:cNvCxnSpPr>
          <p:nvPr/>
        </p:nvCxnSpPr>
        <p:spPr>
          <a:xfrm>
            <a:off x="2756242" y="525151"/>
            <a:ext cx="820445" cy="599212"/>
          </a:xfrm>
          <a:prstGeom prst="line">
            <a:avLst/>
          </a:prstGeom>
          <a:ln>
            <a:solidFill>
              <a:srgbClr val="146998"/>
            </a:solidFill>
          </a:ln>
        </p:spPr>
        <p:style>
          <a:lnRef idx="1">
            <a:schemeClr val="accent1"/>
          </a:lnRef>
          <a:fillRef idx="0">
            <a:schemeClr val="accent1"/>
          </a:fillRef>
          <a:effectRef idx="0">
            <a:schemeClr val="accent1"/>
          </a:effectRef>
          <a:fontRef idx="minor">
            <a:schemeClr val="tx1"/>
          </a:fontRef>
        </p:style>
      </p:cxnSp>
      <p:cxnSp>
        <p:nvCxnSpPr>
          <p:cNvPr id="93" name="Connecteur droit 92">
            <a:extLst>
              <a:ext uri="{FF2B5EF4-FFF2-40B4-BE49-F238E27FC236}">
                <a16:creationId xmlns:a16="http://schemas.microsoft.com/office/drawing/2014/main" id="{A7674DA3-B30E-40B3-9D26-A1E4503AB712}"/>
              </a:ext>
            </a:extLst>
          </p:cNvPr>
          <p:cNvCxnSpPr>
            <a:cxnSpLocks/>
          </p:cNvCxnSpPr>
          <p:nvPr/>
        </p:nvCxnSpPr>
        <p:spPr>
          <a:xfrm>
            <a:off x="3280237" y="493771"/>
            <a:ext cx="2198233" cy="699472"/>
          </a:xfrm>
          <a:prstGeom prst="line">
            <a:avLst/>
          </a:prstGeom>
          <a:ln>
            <a:solidFill>
              <a:srgbClr val="146998"/>
            </a:solidFill>
          </a:ln>
        </p:spPr>
        <p:style>
          <a:lnRef idx="1">
            <a:schemeClr val="accent1"/>
          </a:lnRef>
          <a:fillRef idx="0">
            <a:schemeClr val="accent1"/>
          </a:fillRef>
          <a:effectRef idx="0">
            <a:schemeClr val="accent1"/>
          </a:effectRef>
          <a:fontRef idx="minor">
            <a:schemeClr val="tx1"/>
          </a:fontRef>
        </p:style>
      </p:cxnSp>
      <p:sp>
        <p:nvSpPr>
          <p:cNvPr id="78" name="ZoneTexte 77">
            <a:hlinkClick r:id="rId9"/>
            <a:extLst>
              <a:ext uri="{FF2B5EF4-FFF2-40B4-BE49-F238E27FC236}">
                <a16:creationId xmlns:a16="http://schemas.microsoft.com/office/drawing/2014/main" id="{070ED2D4-1E30-4317-AF29-11331F86B7A9}"/>
              </a:ext>
            </a:extLst>
          </p:cNvPr>
          <p:cNvSpPr txBox="1"/>
          <p:nvPr/>
        </p:nvSpPr>
        <p:spPr>
          <a:xfrm>
            <a:off x="5348466" y="1170661"/>
            <a:ext cx="740982" cy="340519"/>
          </a:xfrm>
          <a:prstGeom prst="roundRect">
            <a:avLst/>
          </a:prstGeom>
          <a:solidFill>
            <a:srgbClr val="204D60"/>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400" b="1" cap="small" spc="50" dirty="0" err="1">
                <a:solidFill>
                  <a:schemeClr val="bg1"/>
                </a:solidFill>
                <a:latin typeface="Abel" panose="02000506030000020004" pitchFamily="2" charset="0"/>
              </a:rPr>
              <a:t>gircor</a:t>
            </a:r>
            <a:endParaRPr lang="fr-FR" sz="1400" b="1" cap="small" spc="50" dirty="0">
              <a:solidFill>
                <a:schemeClr val="bg1"/>
              </a:solidFill>
              <a:latin typeface="Abel" panose="02000506030000020004" pitchFamily="2" charset="0"/>
            </a:endParaRPr>
          </a:p>
        </p:txBody>
      </p:sp>
      <p:sp>
        <p:nvSpPr>
          <p:cNvPr id="79" name="ZoneTexte 78">
            <a:hlinkClick r:id="rId9"/>
            <a:extLst>
              <a:ext uri="{FF2B5EF4-FFF2-40B4-BE49-F238E27FC236}">
                <a16:creationId xmlns:a16="http://schemas.microsoft.com/office/drawing/2014/main" id="{3BFB4015-4841-418B-B121-B02FD0CDC2D6}"/>
              </a:ext>
            </a:extLst>
          </p:cNvPr>
          <p:cNvSpPr txBox="1"/>
          <p:nvPr/>
        </p:nvSpPr>
        <p:spPr>
          <a:xfrm>
            <a:off x="3536582" y="1085951"/>
            <a:ext cx="740982" cy="340519"/>
          </a:xfrm>
          <a:prstGeom prst="roundRect">
            <a:avLst/>
          </a:prstGeom>
          <a:solidFill>
            <a:srgbClr val="204D60"/>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400" b="1" cap="small" spc="50" dirty="0" err="1">
                <a:solidFill>
                  <a:schemeClr val="bg1"/>
                </a:solidFill>
                <a:latin typeface="Abel" panose="02000506030000020004" pitchFamily="2" charset="0"/>
              </a:rPr>
              <a:t>afstal</a:t>
            </a:r>
            <a:endParaRPr lang="fr-FR" sz="1400" b="1" cap="small" spc="50" dirty="0">
              <a:solidFill>
                <a:schemeClr val="bg1"/>
              </a:solidFill>
              <a:latin typeface="Abel" panose="02000506030000020004" pitchFamily="2" charset="0"/>
            </a:endParaRPr>
          </a:p>
        </p:txBody>
      </p:sp>
      <p:sp>
        <p:nvSpPr>
          <p:cNvPr id="81" name="ZoneTexte 80">
            <a:hlinkClick r:id="rId9"/>
            <a:extLst>
              <a:ext uri="{FF2B5EF4-FFF2-40B4-BE49-F238E27FC236}">
                <a16:creationId xmlns:a16="http://schemas.microsoft.com/office/drawing/2014/main" id="{D28EB61E-D8DF-453B-91D6-C98751779FA5}"/>
              </a:ext>
            </a:extLst>
          </p:cNvPr>
          <p:cNvSpPr txBox="1"/>
          <p:nvPr/>
        </p:nvSpPr>
        <p:spPr>
          <a:xfrm>
            <a:off x="1824419" y="1003052"/>
            <a:ext cx="586528" cy="340519"/>
          </a:xfrm>
          <a:prstGeom prst="roundRect">
            <a:avLst/>
          </a:prstGeom>
          <a:solidFill>
            <a:srgbClr val="204D60"/>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400" b="1" cap="small" spc="50" dirty="0">
                <a:solidFill>
                  <a:schemeClr val="bg1"/>
                </a:solidFill>
                <a:latin typeface="Abel" panose="02000506030000020004" pitchFamily="2" charset="0"/>
              </a:rPr>
              <a:t>opal</a:t>
            </a:r>
          </a:p>
        </p:txBody>
      </p:sp>
      <p:sp>
        <p:nvSpPr>
          <p:cNvPr id="15" name="ZoneTexte 14">
            <a:extLst>
              <a:ext uri="{FF2B5EF4-FFF2-40B4-BE49-F238E27FC236}">
                <a16:creationId xmlns:a16="http://schemas.microsoft.com/office/drawing/2014/main" id="{39B29E57-E49E-49DD-AC1E-7D0C3F33CE85}"/>
              </a:ext>
            </a:extLst>
          </p:cNvPr>
          <p:cNvSpPr txBox="1"/>
          <p:nvPr/>
        </p:nvSpPr>
        <p:spPr>
          <a:xfrm>
            <a:off x="8395145" y="5654467"/>
            <a:ext cx="1892278" cy="340519"/>
          </a:xfrm>
          <a:prstGeom prst="roundRect">
            <a:avLst/>
          </a:prstGeom>
          <a:solidFill>
            <a:srgbClr val="204D60"/>
          </a:solidFill>
          <a:ln>
            <a:noFill/>
          </a:ln>
          <a:effectLst/>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fr-FR" sz="1400" b="1" cap="small" spc="50" dirty="0">
                <a:solidFill>
                  <a:schemeClr val="bg1"/>
                </a:solidFill>
                <a:latin typeface="Abel" panose="02000506030000020004" pitchFamily="2" charset="0"/>
              </a:rPr>
              <a:t>ministère des armées</a:t>
            </a:r>
          </a:p>
        </p:txBody>
      </p:sp>
    </p:spTree>
    <p:extLst>
      <p:ext uri="{BB962C8B-B14F-4D97-AF65-F5344CB8AC3E}">
        <p14:creationId xmlns:p14="http://schemas.microsoft.com/office/powerpoint/2010/main" val="668442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76"/>
                                        </p:tgtEl>
                                        <p:attrNameLst>
                                          <p:attrName>style.visibility</p:attrName>
                                        </p:attrNameLst>
                                      </p:cBhvr>
                                      <p:to>
                                        <p:strVal val="visible"/>
                                      </p:to>
                                    </p:set>
                                    <p:animEffect transition="in" filter="fade">
                                      <p:cBhvr>
                                        <p:cTn id="33" dur="500"/>
                                        <p:tgtEl>
                                          <p:spTgt spid="76"/>
                                        </p:tgtEl>
                                      </p:cBhvr>
                                    </p:animEffect>
                                  </p:childTnLst>
                                </p:cTn>
                              </p:par>
                              <p:par>
                                <p:cTn id="34" presetID="10" presetClass="entr" presetSubtype="0" fill="hold" nodeType="withEffect">
                                  <p:stCondLst>
                                    <p:cond delay="0"/>
                                  </p:stCondLst>
                                  <p:childTnLst>
                                    <p:set>
                                      <p:cBhvr>
                                        <p:cTn id="35" dur="1" fill="hold">
                                          <p:stCondLst>
                                            <p:cond delay="0"/>
                                          </p:stCondLst>
                                        </p:cTn>
                                        <p:tgtEl>
                                          <p:spTgt spid="77"/>
                                        </p:tgtEl>
                                        <p:attrNameLst>
                                          <p:attrName>style.visibility</p:attrName>
                                        </p:attrNameLst>
                                      </p:cBhvr>
                                      <p:to>
                                        <p:strVal val="visible"/>
                                      </p:to>
                                    </p:set>
                                    <p:animEffect transition="in" filter="fade">
                                      <p:cBhvr>
                                        <p:cTn id="36" dur="500"/>
                                        <p:tgtEl>
                                          <p:spTgt spid="77"/>
                                        </p:tgtEl>
                                      </p:cBhvr>
                                    </p:animEffect>
                                  </p:childTnLst>
                                </p:cTn>
                              </p:par>
                              <p:par>
                                <p:cTn id="37" presetID="10" presetClass="entr" presetSubtype="0" fill="hold"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500"/>
                                        <p:tgtEl>
                                          <p:spTgt spid="80"/>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0"/>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32"/>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58"/>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51"/>
                                        </p:tgtEl>
                                        <p:attrNameLst>
                                          <p:attrName>style.visibility</p:attrName>
                                        </p:attrNameLst>
                                      </p:cBhvr>
                                      <p:to>
                                        <p:strVal val="visible"/>
                                      </p:to>
                                    </p:set>
                                  </p:childTnLst>
                                </p:cTn>
                              </p:par>
                              <p:par>
                                <p:cTn id="56" presetID="1"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childTnLst>
                                </p:cTn>
                              </p:par>
                              <p:par>
                                <p:cTn id="58" presetID="1" presetClass="entr" presetSubtype="0" fill="hold" grpId="0" nodeType="withEffect">
                                  <p:stCondLst>
                                    <p:cond delay="0"/>
                                  </p:stCondLst>
                                  <p:childTnLst>
                                    <p:set>
                                      <p:cBhvr>
                                        <p:cTn id="59" dur="1" fill="hold">
                                          <p:stCondLst>
                                            <p:cond delay="0"/>
                                          </p:stCondLst>
                                        </p:cTn>
                                        <p:tgtEl>
                                          <p:spTgt spid="60"/>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27"/>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55"/>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26"/>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40"/>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53"/>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35"/>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54"/>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36"/>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57"/>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34"/>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56"/>
                                        </p:tgtEl>
                                        <p:attrNameLst>
                                          <p:attrName>style.visibility</p:attrName>
                                        </p:attrNameLst>
                                      </p:cBhvr>
                                      <p:to>
                                        <p:strVal val="visible"/>
                                      </p:to>
                                    </p:set>
                                  </p:childTnLst>
                                </p:cTn>
                              </p:par>
                              <p:par>
                                <p:cTn id="94" presetID="1" presetClass="entr" presetSubtype="0" fill="hold" nodeType="withEffect">
                                  <p:stCondLst>
                                    <p:cond delay="0"/>
                                  </p:stCondLst>
                                  <p:childTnLst>
                                    <p:set>
                                      <p:cBhvr>
                                        <p:cTn id="95" dur="1" fill="hold">
                                          <p:stCondLst>
                                            <p:cond delay="0"/>
                                          </p:stCondLst>
                                        </p:cTn>
                                        <p:tgtEl>
                                          <p:spTgt spid="33"/>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15"/>
                                        </p:tgtEl>
                                        <p:attrNameLst>
                                          <p:attrName>style.visibility</p:attrName>
                                        </p:attrNameLst>
                                      </p:cBhvr>
                                      <p:to>
                                        <p:strVal val="visible"/>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72"/>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41"/>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grpId="0" nodeType="clickEffect">
                                  <p:stCondLst>
                                    <p:cond delay="0"/>
                                  </p:stCondLst>
                                  <p:childTnLst>
                                    <p:set>
                                      <p:cBhvr>
                                        <p:cTn id="109" dur="1" fill="hold">
                                          <p:stCondLst>
                                            <p:cond delay="0"/>
                                          </p:stCondLst>
                                        </p:cTn>
                                        <p:tgtEl>
                                          <p:spTgt spid="39"/>
                                        </p:tgtEl>
                                        <p:attrNameLst>
                                          <p:attrName>style.visibility</p:attrName>
                                        </p:attrNameLst>
                                      </p:cBhvr>
                                      <p:to>
                                        <p:strVal val="visible"/>
                                      </p:to>
                                    </p:set>
                                  </p:childTnLst>
                                </p:cTn>
                              </p:par>
                              <p:par>
                                <p:cTn id="110" presetID="1" presetClass="entr" presetSubtype="0" fill="hold" nodeType="withEffect">
                                  <p:stCondLst>
                                    <p:cond delay="0"/>
                                  </p:stCondLst>
                                  <p:childTnLst>
                                    <p:set>
                                      <p:cBhvr>
                                        <p:cTn id="111" dur="1" fill="hold">
                                          <p:stCondLst>
                                            <p:cond delay="0"/>
                                          </p:stCondLst>
                                        </p:cTn>
                                        <p:tgtEl>
                                          <p:spTgt spid="22"/>
                                        </p:tgtEl>
                                        <p:attrNameLst>
                                          <p:attrName>style.visibility</p:attrName>
                                        </p:attrNameLst>
                                      </p:cBhvr>
                                      <p:to>
                                        <p:strVal val="visible"/>
                                      </p:to>
                                    </p:set>
                                  </p:childTnLst>
                                </p:cTn>
                              </p:par>
                              <p:par>
                                <p:cTn id="112" presetID="1" presetClass="entr" presetSubtype="0" fill="hold" grpId="0" nodeType="withEffect">
                                  <p:stCondLst>
                                    <p:cond delay="0"/>
                                  </p:stCondLst>
                                  <p:childTnLst>
                                    <p:set>
                                      <p:cBhvr>
                                        <p:cTn id="113" dur="1" fill="hold">
                                          <p:stCondLst>
                                            <p:cond delay="0"/>
                                          </p:stCondLst>
                                        </p:cTn>
                                        <p:tgtEl>
                                          <p:spTgt spid="61"/>
                                        </p:tgtEl>
                                        <p:attrNameLst>
                                          <p:attrName>style.visibility</p:attrName>
                                        </p:attrNameLst>
                                      </p:cBhvr>
                                      <p:to>
                                        <p:strVal val="visible"/>
                                      </p:to>
                                    </p:set>
                                  </p:childTnLst>
                                </p:cTn>
                              </p:par>
                              <p:par>
                                <p:cTn id="114" presetID="1" presetClass="entr" presetSubtype="0" fill="hold" nodeType="withEffect">
                                  <p:stCondLst>
                                    <p:cond delay="0"/>
                                  </p:stCondLst>
                                  <p:childTnLst>
                                    <p:set>
                                      <p:cBhvr>
                                        <p:cTn id="115" dur="1" fill="hold">
                                          <p:stCondLst>
                                            <p:cond delay="0"/>
                                          </p:stCondLst>
                                        </p:cTn>
                                        <p:tgtEl>
                                          <p:spTgt spid="12"/>
                                        </p:tgtEl>
                                        <p:attrNameLst>
                                          <p:attrName>style.visibility</p:attrName>
                                        </p:attrNameLst>
                                      </p:cBhvr>
                                      <p:to>
                                        <p:strVal val="visible"/>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grpId="0" nodeType="clickEffect">
                                  <p:stCondLst>
                                    <p:cond delay="0"/>
                                  </p:stCondLst>
                                  <p:childTnLst>
                                    <p:set>
                                      <p:cBhvr>
                                        <p:cTn id="119" dur="1" fill="hold">
                                          <p:stCondLst>
                                            <p:cond delay="0"/>
                                          </p:stCondLst>
                                        </p:cTn>
                                        <p:tgtEl>
                                          <p:spTgt spid="11"/>
                                        </p:tgtEl>
                                        <p:attrNameLst>
                                          <p:attrName>style.visibility</p:attrName>
                                        </p:attrNameLst>
                                      </p:cBhvr>
                                      <p:to>
                                        <p:strVal val="visible"/>
                                      </p:to>
                                    </p:set>
                                  </p:childTnLst>
                                </p:cTn>
                              </p:par>
                              <p:par>
                                <p:cTn id="120" presetID="1" presetClass="entr" presetSubtype="0" fill="hold" nodeType="withEffect">
                                  <p:stCondLst>
                                    <p:cond delay="0"/>
                                  </p:stCondLst>
                                  <p:childTnLst>
                                    <p:set>
                                      <p:cBhvr>
                                        <p:cTn id="121" dur="1" fill="hold">
                                          <p:stCondLst>
                                            <p:cond delay="0"/>
                                          </p:stCondLst>
                                        </p:cTn>
                                        <p:tgtEl>
                                          <p:spTgt spid="9"/>
                                        </p:tgtEl>
                                        <p:attrNameLst>
                                          <p:attrName>style.visibility</p:attrName>
                                        </p:attrNameLst>
                                      </p:cBhvr>
                                      <p:to>
                                        <p:strVal val="visible"/>
                                      </p:to>
                                    </p:set>
                                  </p:childTnLst>
                                </p:cTn>
                              </p:par>
                              <p:par>
                                <p:cTn id="122" presetID="1" presetClass="entr" presetSubtype="0" fill="hold" nodeType="withEffect">
                                  <p:stCondLst>
                                    <p:cond delay="0"/>
                                  </p:stCondLst>
                                  <p:childTnLst>
                                    <p:set>
                                      <p:cBhvr>
                                        <p:cTn id="123" dur="1" fill="hold">
                                          <p:stCondLst>
                                            <p:cond delay="0"/>
                                          </p:stCondLst>
                                        </p:cTn>
                                        <p:tgtEl>
                                          <p:spTgt spid="10"/>
                                        </p:tgtEl>
                                        <p:attrNameLst>
                                          <p:attrName>style.visibility</p:attrName>
                                        </p:attrNameLst>
                                      </p:cBhvr>
                                      <p:to>
                                        <p:strVal val="visible"/>
                                      </p:to>
                                    </p:set>
                                  </p:childTnLst>
                                </p:cTn>
                              </p:par>
                              <p:par>
                                <p:cTn id="124" presetID="1" presetClass="entr" presetSubtype="0" fill="hold" grpId="0" nodeType="withEffect">
                                  <p:stCondLst>
                                    <p:cond delay="0"/>
                                  </p:stCondLst>
                                  <p:childTnLst>
                                    <p:set>
                                      <p:cBhvr>
                                        <p:cTn id="125" dur="1" fill="hold">
                                          <p:stCondLst>
                                            <p:cond delay="0"/>
                                          </p:stCondLst>
                                        </p:cTn>
                                        <p:tgtEl>
                                          <p:spTgt spid="62"/>
                                        </p:tgtEl>
                                        <p:attrNameLst>
                                          <p:attrName>style.visibility</p:attrName>
                                        </p:attrNameLst>
                                      </p:cBhvr>
                                      <p:to>
                                        <p:strVal val="visible"/>
                                      </p:to>
                                    </p:set>
                                  </p:childTnLst>
                                </p:cTn>
                              </p:par>
                            </p:childTnLst>
                          </p:cTn>
                        </p:par>
                      </p:childTnLst>
                    </p:cTn>
                  </p:par>
                  <p:par>
                    <p:cTn id="126" fill="hold">
                      <p:stCondLst>
                        <p:cond delay="indefinite"/>
                      </p:stCondLst>
                      <p:childTnLst>
                        <p:par>
                          <p:cTn id="127" fill="hold">
                            <p:stCondLst>
                              <p:cond delay="0"/>
                            </p:stCondLst>
                            <p:childTnLst>
                              <p:par>
                                <p:cTn id="128" presetID="1" presetClass="entr" presetSubtype="0" fill="hold" nodeType="clickEffect">
                                  <p:stCondLst>
                                    <p:cond delay="0"/>
                                  </p:stCondLst>
                                  <p:childTnLst>
                                    <p:set>
                                      <p:cBhvr>
                                        <p:cTn id="129" dur="1" fill="hold">
                                          <p:stCondLst>
                                            <p:cond delay="0"/>
                                          </p:stCondLst>
                                        </p:cTn>
                                        <p:tgtEl>
                                          <p:spTgt spid="21"/>
                                        </p:tgtEl>
                                        <p:attrNameLst>
                                          <p:attrName>style.visibility</p:attrName>
                                        </p:attrNameLst>
                                      </p:cBhvr>
                                      <p:to>
                                        <p:strVal val="visible"/>
                                      </p:to>
                                    </p:set>
                                  </p:childTnLst>
                                </p:cTn>
                              </p:par>
                              <p:par>
                                <p:cTn id="130" presetID="1" presetClass="entr" presetSubtype="0" fill="hold" grpId="0" nodeType="withEffect">
                                  <p:stCondLst>
                                    <p:cond delay="0"/>
                                  </p:stCondLst>
                                  <p:childTnLst>
                                    <p:set>
                                      <p:cBhvr>
                                        <p:cTn id="131" dur="1" fill="hold">
                                          <p:stCondLst>
                                            <p:cond delay="0"/>
                                          </p:stCondLst>
                                        </p:cTn>
                                        <p:tgtEl>
                                          <p:spTgt spid="64"/>
                                        </p:tgtEl>
                                        <p:attrNameLst>
                                          <p:attrName>style.visibility</p:attrName>
                                        </p:attrNameLst>
                                      </p:cBhvr>
                                      <p:to>
                                        <p:strVal val="visible"/>
                                      </p:to>
                                    </p:set>
                                  </p:childTnLst>
                                </p:cTn>
                              </p:par>
                            </p:childTnLst>
                          </p:cTn>
                        </p:par>
                      </p:childTnLst>
                    </p:cTn>
                  </p:par>
                  <p:par>
                    <p:cTn id="132" fill="hold">
                      <p:stCondLst>
                        <p:cond delay="indefinite"/>
                      </p:stCondLst>
                      <p:childTnLst>
                        <p:par>
                          <p:cTn id="133" fill="hold">
                            <p:stCondLst>
                              <p:cond delay="0"/>
                            </p:stCondLst>
                            <p:childTnLst>
                              <p:par>
                                <p:cTn id="134" presetID="1" presetClass="entr" presetSubtype="0" fill="hold" grpId="0" nodeType="clickEffect">
                                  <p:stCondLst>
                                    <p:cond delay="0"/>
                                  </p:stCondLst>
                                  <p:childTnLst>
                                    <p:set>
                                      <p:cBhvr>
                                        <p:cTn id="135" dur="1" fill="hold">
                                          <p:stCondLst>
                                            <p:cond delay="0"/>
                                          </p:stCondLst>
                                        </p:cTn>
                                        <p:tgtEl>
                                          <p:spTgt spid="67"/>
                                        </p:tgtEl>
                                        <p:attrNameLst>
                                          <p:attrName>style.visibility</p:attrName>
                                        </p:attrNameLst>
                                      </p:cBhvr>
                                      <p:to>
                                        <p:strVal val="visible"/>
                                      </p:to>
                                    </p:set>
                                  </p:childTnLst>
                                </p:cTn>
                              </p:par>
                              <p:par>
                                <p:cTn id="136" presetID="1" presetClass="entr" presetSubtype="0" fill="hold" nodeType="withEffect">
                                  <p:stCondLst>
                                    <p:cond delay="0"/>
                                  </p:stCondLst>
                                  <p:childTnLst>
                                    <p:set>
                                      <p:cBhvr>
                                        <p:cTn id="137" dur="1" fill="hold">
                                          <p:stCondLst>
                                            <p:cond delay="0"/>
                                          </p:stCondLst>
                                        </p:cTn>
                                        <p:tgtEl>
                                          <p:spTgt spid="24"/>
                                        </p:tgtEl>
                                        <p:attrNameLst>
                                          <p:attrName>style.visibility</p:attrName>
                                        </p:attrNameLst>
                                      </p:cBhvr>
                                      <p:to>
                                        <p:strVal val="visible"/>
                                      </p:to>
                                    </p:set>
                                  </p:childTnLst>
                                </p:cTn>
                              </p:par>
                            </p:childTnLst>
                          </p:cTn>
                        </p:par>
                      </p:childTnLst>
                    </p:cTn>
                  </p:par>
                  <p:par>
                    <p:cTn id="138" fill="hold">
                      <p:stCondLst>
                        <p:cond delay="indefinite"/>
                      </p:stCondLst>
                      <p:childTnLst>
                        <p:par>
                          <p:cTn id="139" fill="hold">
                            <p:stCondLst>
                              <p:cond delay="0"/>
                            </p:stCondLst>
                            <p:childTnLst>
                              <p:par>
                                <p:cTn id="140" presetID="1" presetClass="entr" presetSubtype="0" fill="hold" grpId="0" nodeType="clickEffect">
                                  <p:stCondLst>
                                    <p:cond delay="0"/>
                                  </p:stCondLst>
                                  <p:childTnLst>
                                    <p:set>
                                      <p:cBhvr>
                                        <p:cTn id="141" dur="1" fill="hold">
                                          <p:stCondLst>
                                            <p:cond delay="0"/>
                                          </p:stCondLst>
                                        </p:cTn>
                                        <p:tgtEl>
                                          <p:spTgt spid="59"/>
                                        </p:tgtEl>
                                        <p:attrNameLst>
                                          <p:attrName>style.visibility</p:attrName>
                                        </p:attrNameLst>
                                      </p:cBhvr>
                                      <p:to>
                                        <p:strVal val="visible"/>
                                      </p:to>
                                    </p:set>
                                  </p:childTnLst>
                                </p:cTn>
                              </p:par>
                              <p:par>
                                <p:cTn id="142" presetID="1" presetClass="entr" presetSubtype="0" fill="hold" nodeType="withEffect">
                                  <p:stCondLst>
                                    <p:cond delay="0"/>
                                  </p:stCondLst>
                                  <p:childTnLst>
                                    <p:set>
                                      <p:cBhvr>
                                        <p:cTn id="143" dur="1" fill="hold">
                                          <p:stCondLst>
                                            <p:cond delay="0"/>
                                          </p:stCondLst>
                                        </p:cTn>
                                        <p:tgtEl>
                                          <p:spTgt spid="23"/>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nodeType="clickEffect">
                                  <p:stCondLst>
                                    <p:cond delay="0"/>
                                  </p:stCondLst>
                                  <p:childTnLst>
                                    <p:set>
                                      <p:cBhvr>
                                        <p:cTn id="147" dur="1" fill="hold">
                                          <p:stCondLst>
                                            <p:cond delay="0"/>
                                          </p:stCondLst>
                                        </p:cTn>
                                        <p:tgtEl>
                                          <p:spTgt spid="19"/>
                                        </p:tgtEl>
                                        <p:attrNameLst>
                                          <p:attrName>style.visibility</p:attrName>
                                        </p:attrNameLst>
                                      </p:cBhvr>
                                      <p:to>
                                        <p:strVal val="visible"/>
                                      </p:to>
                                    </p:set>
                                  </p:childTnLst>
                                </p:cTn>
                              </p:par>
                              <p:par>
                                <p:cTn id="148" presetID="1" presetClass="entr" presetSubtype="0" fill="hold" nodeType="withEffect">
                                  <p:stCondLst>
                                    <p:cond delay="0"/>
                                  </p:stCondLst>
                                  <p:childTnLst>
                                    <p:set>
                                      <p:cBhvr>
                                        <p:cTn id="149" dur="1" fill="hold">
                                          <p:stCondLst>
                                            <p:cond delay="0"/>
                                          </p:stCondLst>
                                        </p:cTn>
                                        <p:tgtEl>
                                          <p:spTgt spid="37"/>
                                        </p:tgtEl>
                                        <p:attrNameLst>
                                          <p:attrName>style.visibility</p:attrName>
                                        </p:attrNameLst>
                                      </p:cBhvr>
                                      <p:to>
                                        <p:strVal val="visible"/>
                                      </p:to>
                                    </p:set>
                                  </p:childTnLst>
                                </p:cTn>
                              </p:par>
                            </p:childTnLst>
                          </p:cTn>
                        </p:par>
                      </p:childTnLst>
                    </p:cTn>
                  </p:par>
                  <p:par>
                    <p:cTn id="150" fill="hold">
                      <p:stCondLst>
                        <p:cond delay="indefinite"/>
                      </p:stCondLst>
                      <p:childTnLst>
                        <p:par>
                          <p:cTn id="151" fill="hold">
                            <p:stCondLst>
                              <p:cond delay="0"/>
                            </p:stCondLst>
                            <p:childTnLst>
                              <p:par>
                                <p:cTn id="152" presetID="1" presetClass="entr" presetSubtype="0" fill="hold" nodeType="clickEffect">
                                  <p:stCondLst>
                                    <p:cond delay="0"/>
                                  </p:stCondLst>
                                  <p:childTnLst>
                                    <p:set>
                                      <p:cBhvr>
                                        <p:cTn id="153" dur="1" fill="hold">
                                          <p:stCondLst>
                                            <p:cond delay="0"/>
                                          </p:stCondLst>
                                        </p:cTn>
                                        <p:tgtEl>
                                          <p:spTgt spid="16"/>
                                        </p:tgtEl>
                                        <p:attrNameLst>
                                          <p:attrName>style.visibility</p:attrName>
                                        </p:attrNameLst>
                                      </p:cBhvr>
                                      <p:to>
                                        <p:strVal val="visible"/>
                                      </p:to>
                                    </p:set>
                                  </p:childTnLst>
                                </p:cTn>
                              </p:par>
                              <p:par>
                                <p:cTn id="154" presetID="1" presetClass="entr" presetSubtype="0" fill="hold" grpId="0" nodeType="withEffect">
                                  <p:stCondLst>
                                    <p:cond delay="0"/>
                                  </p:stCondLst>
                                  <p:childTnLst>
                                    <p:set>
                                      <p:cBhvr>
                                        <p:cTn id="155" dur="1" fill="hold">
                                          <p:stCondLst>
                                            <p:cond delay="0"/>
                                          </p:stCondLst>
                                        </p:cTn>
                                        <p:tgtEl>
                                          <p:spTgt spid="38"/>
                                        </p:tgtEl>
                                        <p:attrNameLst>
                                          <p:attrName>style.visibility</p:attrName>
                                        </p:attrNameLst>
                                      </p:cBhvr>
                                      <p:to>
                                        <p:strVal val="visible"/>
                                      </p:to>
                                    </p:set>
                                  </p:childTnLst>
                                </p:cTn>
                              </p:par>
                            </p:childTnLst>
                          </p:cTn>
                        </p:par>
                      </p:childTnLst>
                    </p:cTn>
                  </p:par>
                  <p:par>
                    <p:cTn id="156" fill="hold">
                      <p:stCondLst>
                        <p:cond delay="indefinite"/>
                      </p:stCondLst>
                      <p:childTnLst>
                        <p:par>
                          <p:cTn id="157" fill="hold">
                            <p:stCondLst>
                              <p:cond delay="0"/>
                            </p:stCondLst>
                            <p:childTnLst>
                              <p:par>
                                <p:cTn id="158" presetID="1" presetClass="entr" presetSubtype="0" fill="hold" nodeType="clickEffect">
                                  <p:stCondLst>
                                    <p:cond delay="0"/>
                                  </p:stCondLst>
                                  <p:childTnLst>
                                    <p:set>
                                      <p:cBhvr>
                                        <p:cTn id="159" dur="1" fill="hold">
                                          <p:stCondLst>
                                            <p:cond delay="0"/>
                                          </p:stCondLst>
                                        </p:cTn>
                                        <p:tgtEl>
                                          <p:spTgt spid="18"/>
                                        </p:tgtEl>
                                        <p:attrNameLst>
                                          <p:attrName>style.visibility</p:attrName>
                                        </p:attrNameLst>
                                      </p:cBhvr>
                                      <p:to>
                                        <p:strVal val="visible"/>
                                      </p:to>
                                    </p:set>
                                  </p:childTnLst>
                                </p:cTn>
                              </p:par>
                              <p:par>
                                <p:cTn id="160" presetID="1" presetClass="entr" presetSubtype="0" fill="hold" grpId="0" nodeType="withEffect">
                                  <p:stCondLst>
                                    <p:cond delay="0"/>
                                  </p:stCondLst>
                                  <p:childTnLst>
                                    <p:set>
                                      <p:cBhvr>
                                        <p:cTn id="161" dur="1" fill="hold">
                                          <p:stCondLst>
                                            <p:cond delay="0"/>
                                          </p:stCondLst>
                                        </p:cTn>
                                        <p:tgtEl>
                                          <p:spTgt spid="65"/>
                                        </p:tgtEl>
                                        <p:attrNameLst>
                                          <p:attrName>style.visibility</p:attrName>
                                        </p:attrNameLst>
                                      </p:cBhvr>
                                      <p:to>
                                        <p:strVal val="visible"/>
                                      </p:to>
                                    </p:set>
                                  </p:childTnLst>
                                </p:cTn>
                              </p:par>
                              <p:par>
                                <p:cTn id="162" presetID="1" presetClass="entr" presetSubtype="0" fill="hold" grpId="0" nodeType="withEffect">
                                  <p:stCondLst>
                                    <p:cond delay="0"/>
                                  </p:stCondLst>
                                  <p:childTnLst>
                                    <p:set>
                                      <p:cBhvr>
                                        <p:cTn id="163" dur="1" fill="hold">
                                          <p:stCondLst>
                                            <p:cond delay="0"/>
                                          </p:stCondLst>
                                        </p:cTn>
                                        <p:tgtEl>
                                          <p:spTgt spid="63"/>
                                        </p:tgtEl>
                                        <p:attrNameLst>
                                          <p:attrName>style.visibility</p:attrName>
                                        </p:attrNameLst>
                                      </p:cBhvr>
                                      <p:to>
                                        <p:strVal val="visible"/>
                                      </p:to>
                                    </p:set>
                                  </p:childTnLst>
                                </p:cTn>
                              </p:par>
                              <p:par>
                                <p:cTn id="164" presetID="1" presetClass="entr" presetSubtype="0" fill="hold" nodeType="withEffect">
                                  <p:stCondLst>
                                    <p:cond delay="0"/>
                                  </p:stCondLst>
                                  <p:childTnLst>
                                    <p:set>
                                      <p:cBhvr>
                                        <p:cTn id="165" dur="1" fill="hold">
                                          <p:stCondLst>
                                            <p:cond delay="0"/>
                                          </p:stCondLst>
                                        </p:cTn>
                                        <p:tgtEl>
                                          <p:spTgt spid="17"/>
                                        </p:tgtEl>
                                        <p:attrNameLst>
                                          <p:attrName>style.visibility</p:attrName>
                                        </p:attrNameLst>
                                      </p:cBhvr>
                                      <p:to>
                                        <p:strVal val="visible"/>
                                      </p:to>
                                    </p:set>
                                  </p:childTnLst>
                                </p:cTn>
                              </p:par>
                            </p:childTnLst>
                          </p:cTn>
                        </p:par>
                      </p:childTnLst>
                    </p:cTn>
                  </p:par>
                  <p:par>
                    <p:cTn id="166" fill="hold">
                      <p:stCondLst>
                        <p:cond delay="indefinite"/>
                      </p:stCondLst>
                      <p:childTnLst>
                        <p:par>
                          <p:cTn id="167" fill="hold">
                            <p:stCondLst>
                              <p:cond delay="0"/>
                            </p:stCondLst>
                            <p:childTnLst>
                              <p:par>
                                <p:cTn id="168" presetID="1" presetClass="entr" presetSubtype="0" fill="hold" nodeType="clickEffect">
                                  <p:stCondLst>
                                    <p:cond delay="0"/>
                                  </p:stCondLst>
                                  <p:childTnLst>
                                    <p:set>
                                      <p:cBhvr>
                                        <p:cTn id="169" dur="1" fill="hold">
                                          <p:stCondLst>
                                            <p:cond delay="0"/>
                                          </p:stCondLst>
                                        </p:cTn>
                                        <p:tgtEl>
                                          <p:spTgt spid="8"/>
                                        </p:tgtEl>
                                        <p:attrNameLst>
                                          <p:attrName>style.visibility</p:attrName>
                                        </p:attrNameLst>
                                      </p:cBhvr>
                                      <p:to>
                                        <p:strVal val="visible"/>
                                      </p:to>
                                    </p:set>
                                  </p:childTnLst>
                                </p:cTn>
                              </p:par>
                            </p:childTnLst>
                          </p:cTn>
                        </p:par>
                      </p:childTnLst>
                    </p:cTn>
                  </p:par>
                  <p:par>
                    <p:cTn id="170" fill="hold">
                      <p:stCondLst>
                        <p:cond delay="indefinite"/>
                      </p:stCondLst>
                      <p:childTnLst>
                        <p:par>
                          <p:cTn id="171" fill="hold">
                            <p:stCondLst>
                              <p:cond delay="0"/>
                            </p:stCondLst>
                            <p:childTnLst>
                              <p:par>
                                <p:cTn id="172" presetID="1" presetClass="entr" presetSubtype="0" fill="hold" grpId="0" nodeType="clickEffect">
                                  <p:stCondLst>
                                    <p:cond delay="0"/>
                                  </p:stCondLst>
                                  <p:childTnLst>
                                    <p:set>
                                      <p:cBhvr>
                                        <p:cTn id="173" dur="1" fill="hold">
                                          <p:stCondLst>
                                            <p:cond delay="0"/>
                                          </p:stCondLst>
                                        </p:cTn>
                                        <p:tgtEl>
                                          <p:spTgt spid="81"/>
                                        </p:tgtEl>
                                        <p:attrNameLst>
                                          <p:attrName>style.visibility</p:attrName>
                                        </p:attrNameLst>
                                      </p:cBhvr>
                                      <p:to>
                                        <p:strVal val="visible"/>
                                      </p:to>
                                    </p:set>
                                  </p:childTnLst>
                                </p:cTn>
                              </p:par>
                              <p:par>
                                <p:cTn id="174" presetID="1" presetClass="entr" presetSubtype="0" fill="hold" grpId="0" nodeType="withEffect">
                                  <p:stCondLst>
                                    <p:cond delay="0"/>
                                  </p:stCondLst>
                                  <p:childTnLst>
                                    <p:set>
                                      <p:cBhvr>
                                        <p:cTn id="175" dur="1" fill="hold">
                                          <p:stCondLst>
                                            <p:cond delay="0"/>
                                          </p:stCondLst>
                                        </p:cTn>
                                        <p:tgtEl>
                                          <p:spTgt spid="79"/>
                                        </p:tgtEl>
                                        <p:attrNameLst>
                                          <p:attrName>style.visibility</p:attrName>
                                        </p:attrNameLst>
                                      </p:cBhvr>
                                      <p:to>
                                        <p:strVal val="visible"/>
                                      </p:to>
                                    </p:set>
                                  </p:childTnLst>
                                </p:cTn>
                              </p:par>
                              <p:par>
                                <p:cTn id="176" presetID="1" presetClass="entr" presetSubtype="0" fill="hold" grpId="0" nodeType="withEffect">
                                  <p:stCondLst>
                                    <p:cond delay="0"/>
                                  </p:stCondLst>
                                  <p:childTnLst>
                                    <p:set>
                                      <p:cBhvr>
                                        <p:cTn id="177" dur="1" fill="hold">
                                          <p:stCondLst>
                                            <p:cond delay="0"/>
                                          </p:stCondLst>
                                        </p:cTn>
                                        <p:tgtEl>
                                          <p:spTgt spid="78"/>
                                        </p:tgtEl>
                                        <p:attrNameLst>
                                          <p:attrName>style.visibility</p:attrName>
                                        </p:attrNameLst>
                                      </p:cBhvr>
                                      <p:to>
                                        <p:strVal val="visible"/>
                                      </p:to>
                                    </p:set>
                                  </p:childTnLst>
                                </p:cTn>
                              </p:par>
                            </p:childTnLst>
                          </p:cTn>
                        </p:par>
                      </p:childTnLst>
                    </p:cTn>
                  </p:par>
                  <p:par>
                    <p:cTn id="178" fill="hold">
                      <p:stCondLst>
                        <p:cond delay="indefinite"/>
                      </p:stCondLst>
                      <p:childTnLst>
                        <p:par>
                          <p:cTn id="179" fill="hold">
                            <p:stCondLst>
                              <p:cond delay="0"/>
                            </p:stCondLst>
                            <p:childTnLst>
                              <p:par>
                                <p:cTn id="180" presetID="1" presetClass="entr" presetSubtype="0" fill="hold" grpId="0" nodeType="clickEffect">
                                  <p:stCondLst>
                                    <p:cond delay="0"/>
                                  </p:stCondLst>
                                  <p:childTnLst>
                                    <p:set>
                                      <p:cBhvr>
                                        <p:cTn id="181" dur="1" fill="hold">
                                          <p:stCondLst>
                                            <p:cond delay="0"/>
                                          </p:stCondLst>
                                        </p:cTn>
                                        <p:tgtEl>
                                          <p:spTgt spid="82"/>
                                        </p:tgtEl>
                                        <p:attrNameLst>
                                          <p:attrName>style.visibility</p:attrName>
                                        </p:attrNameLst>
                                      </p:cBhvr>
                                      <p:to>
                                        <p:strVal val="visible"/>
                                      </p:to>
                                    </p:set>
                                  </p:childTnLst>
                                </p:cTn>
                              </p:par>
                              <p:par>
                                <p:cTn id="182" presetID="1" presetClass="entr" presetSubtype="0" fill="hold" nodeType="withEffect">
                                  <p:stCondLst>
                                    <p:cond delay="0"/>
                                  </p:stCondLst>
                                  <p:childTnLst>
                                    <p:set>
                                      <p:cBhvr>
                                        <p:cTn id="183" dur="1" fill="hold">
                                          <p:stCondLst>
                                            <p:cond delay="0"/>
                                          </p:stCondLst>
                                        </p:cTn>
                                        <p:tgtEl>
                                          <p:spTgt spid="83"/>
                                        </p:tgtEl>
                                        <p:attrNameLst>
                                          <p:attrName>style.visibility</p:attrName>
                                        </p:attrNameLst>
                                      </p:cBhvr>
                                      <p:to>
                                        <p:strVal val="visible"/>
                                      </p:to>
                                    </p:set>
                                  </p:childTnLst>
                                </p:cTn>
                              </p:par>
                              <p:par>
                                <p:cTn id="184" presetID="1" presetClass="entr" presetSubtype="0" fill="hold" nodeType="withEffect">
                                  <p:stCondLst>
                                    <p:cond delay="0"/>
                                  </p:stCondLst>
                                  <p:childTnLst>
                                    <p:set>
                                      <p:cBhvr>
                                        <p:cTn id="185" dur="1" fill="hold">
                                          <p:stCondLst>
                                            <p:cond delay="0"/>
                                          </p:stCondLst>
                                        </p:cTn>
                                        <p:tgtEl>
                                          <p:spTgt spid="84"/>
                                        </p:tgtEl>
                                        <p:attrNameLst>
                                          <p:attrName>style.visibility</p:attrName>
                                        </p:attrNameLst>
                                      </p:cBhvr>
                                      <p:to>
                                        <p:strVal val="visible"/>
                                      </p:to>
                                    </p:set>
                                  </p:childTnLst>
                                </p:cTn>
                              </p:par>
                            </p:childTnLst>
                          </p:cTn>
                        </p:par>
                      </p:childTnLst>
                    </p:cTn>
                  </p:par>
                  <p:par>
                    <p:cTn id="186" fill="hold">
                      <p:stCondLst>
                        <p:cond delay="indefinite"/>
                      </p:stCondLst>
                      <p:childTnLst>
                        <p:par>
                          <p:cTn id="187" fill="hold">
                            <p:stCondLst>
                              <p:cond delay="0"/>
                            </p:stCondLst>
                            <p:childTnLst>
                              <p:par>
                                <p:cTn id="188" presetID="1" presetClass="entr" presetSubtype="0" fill="hold" grpId="0" nodeType="clickEffect">
                                  <p:stCondLst>
                                    <p:cond delay="0"/>
                                  </p:stCondLst>
                                  <p:childTnLst>
                                    <p:set>
                                      <p:cBhvr>
                                        <p:cTn id="189" dur="1" fill="hold">
                                          <p:stCondLst>
                                            <p:cond delay="0"/>
                                          </p:stCondLst>
                                        </p:cTn>
                                        <p:tgtEl>
                                          <p:spTgt spid="86"/>
                                        </p:tgtEl>
                                        <p:attrNameLst>
                                          <p:attrName>style.visibility</p:attrName>
                                        </p:attrNameLst>
                                      </p:cBhvr>
                                      <p:to>
                                        <p:strVal val="visible"/>
                                      </p:to>
                                    </p:set>
                                  </p:childTnLst>
                                </p:cTn>
                              </p:par>
                              <p:par>
                                <p:cTn id="190" presetID="1" presetClass="entr" presetSubtype="0" fill="hold" nodeType="withEffect">
                                  <p:stCondLst>
                                    <p:cond delay="0"/>
                                  </p:stCondLst>
                                  <p:childTnLst>
                                    <p:set>
                                      <p:cBhvr>
                                        <p:cTn id="191" dur="1" fill="hold">
                                          <p:stCondLst>
                                            <p:cond delay="0"/>
                                          </p:stCondLst>
                                        </p:cTn>
                                        <p:tgtEl>
                                          <p:spTgt spid="97"/>
                                        </p:tgtEl>
                                        <p:attrNameLst>
                                          <p:attrName>style.visibility</p:attrName>
                                        </p:attrNameLst>
                                      </p:cBhvr>
                                      <p:to>
                                        <p:strVal val="visible"/>
                                      </p:to>
                                    </p:set>
                                  </p:childTnLst>
                                </p:cTn>
                              </p:par>
                            </p:childTnLst>
                          </p:cTn>
                        </p:par>
                      </p:childTnLst>
                    </p:cTn>
                  </p:par>
                  <p:par>
                    <p:cTn id="192" fill="hold">
                      <p:stCondLst>
                        <p:cond delay="indefinite"/>
                      </p:stCondLst>
                      <p:childTnLst>
                        <p:par>
                          <p:cTn id="193" fill="hold">
                            <p:stCondLst>
                              <p:cond delay="0"/>
                            </p:stCondLst>
                            <p:childTnLst>
                              <p:par>
                                <p:cTn id="194" presetID="1" presetClass="entr" presetSubtype="0" fill="hold" grpId="0" nodeType="clickEffect">
                                  <p:stCondLst>
                                    <p:cond delay="0"/>
                                  </p:stCondLst>
                                  <p:childTnLst>
                                    <p:set>
                                      <p:cBhvr>
                                        <p:cTn id="195" dur="1" fill="hold">
                                          <p:stCondLst>
                                            <p:cond delay="0"/>
                                          </p:stCondLst>
                                        </p:cTn>
                                        <p:tgtEl>
                                          <p:spTgt spid="85"/>
                                        </p:tgtEl>
                                        <p:attrNameLst>
                                          <p:attrName>style.visibility</p:attrName>
                                        </p:attrNameLst>
                                      </p:cBhvr>
                                      <p:to>
                                        <p:strVal val="visible"/>
                                      </p:to>
                                    </p:set>
                                  </p:childTnLst>
                                </p:cTn>
                              </p:par>
                              <p:par>
                                <p:cTn id="196" presetID="1" presetClass="entr" presetSubtype="0" fill="hold" nodeType="withEffect">
                                  <p:stCondLst>
                                    <p:cond delay="0"/>
                                  </p:stCondLst>
                                  <p:childTnLst>
                                    <p:set>
                                      <p:cBhvr>
                                        <p:cTn id="197" dur="1" fill="hold">
                                          <p:stCondLst>
                                            <p:cond delay="0"/>
                                          </p:stCondLst>
                                        </p:cTn>
                                        <p:tgtEl>
                                          <p:spTgt spid="89"/>
                                        </p:tgtEl>
                                        <p:attrNameLst>
                                          <p:attrName>style.visibility</p:attrName>
                                        </p:attrNameLst>
                                      </p:cBhvr>
                                      <p:to>
                                        <p:strVal val="visible"/>
                                      </p:to>
                                    </p:set>
                                  </p:childTnLst>
                                </p:cTn>
                              </p:par>
                              <p:par>
                                <p:cTn id="198" presetID="1" presetClass="entr" presetSubtype="0" fill="hold" nodeType="withEffect">
                                  <p:stCondLst>
                                    <p:cond delay="0"/>
                                  </p:stCondLst>
                                  <p:childTnLst>
                                    <p:set>
                                      <p:cBhvr>
                                        <p:cTn id="199" dur="1" fill="hold">
                                          <p:stCondLst>
                                            <p:cond delay="0"/>
                                          </p:stCondLst>
                                        </p:cTn>
                                        <p:tgtEl>
                                          <p:spTgt spid="90"/>
                                        </p:tgtEl>
                                        <p:attrNameLst>
                                          <p:attrName>style.visibility</p:attrName>
                                        </p:attrNameLst>
                                      </p:cBhvr>
                                      <p:to>
                                        <p:strVal val="visible"/>
                                      </p:to>
                                    </p:set>
                                  </p:childTnLst>
                                </p:cTn>
                              </p:par>
                              <p:par>
                                <p:cTn id="200" presetID="1" presetClass="entr" presetSubtype="0" fill="hold" nodeType="withEffect">
                                  <p:stCondLst>
                                    <p:cond delay="0"/>
                                  </p:stCondLst>
                                  <p:childTnLst>
                                    <p:set>
                                      <p:cBhvr>
                                        <p:cTn id="201" dur="1" fill="hold">
                                          <p:stCondLst>
                                            <p:cond delay="0"/>
                                          </p:stCondLst>
                                        </p:cTn>
                                        <p:tgtEl>
                                          <p:spTgt spid="93"/>
                                        </p:tgtEl>
                                        <p:attrNameLst>
                                          <p:attrName>style.visibility</p:attrName>
                                        </p:attrNameLst>
                                      </p:cBhvr>
                                      <p:to>
                                        <p:strVal val="visible"/>
                                      </p:to>
                                    </p:set>
                                  </p:childTnLst>
                                </p:cTn>
                              </p:par>
                            </p:childTnLst>
                          </p:cTn>
                        </p:par>
                      </p:childTnLst>
                    </p:cTn>
                  </p:par>
                  <p:par>
                    <p:cTn id="202" fill="hold">
                      <p:stCondLst>
                        <p:cond delay="indefinite"/>
                      </p:stCondLst>
                      <p:childTnLst>
                        <p:par>
                          <p:cTn id="203" fill="hold">
                            <p:stCondLst>
                              <p:cond delay="0"/>
                            </p:stCondLst>
                            <p:childTnLst>
                              <p:par>
                                <p:cTn id="204" presetID="13" presetClass="entr" presetSubtype="32" fill="hold" nodeType="clickEffect">
                                  <p:stCondLst>
                                    <p:cond delay="0"/>
                                  </p:stCondLst>
                                  <p:childTnLst>
                                    <p:set>
                                      <p:cBhvr>
                                        <p:cTn id="205" dur="1" fill="hold">
                                          <p:stCondLst>
                                            <p:cond delay="0"/>
                                          </p:stCondLst>
                                        </p:cTn>
                                        <p:tgtEl>
                                          <p:spTgt spid="88"/>
                                        </p:tgtEl>
                                        <p:attrNameLst>
                                          <p:attrName>style.visibility</p:attrName>
                                        </p:attrNameLst>
                                      </p:cBhvr>
                                      <p:to>
                                        <p:strVal val="visible"/>
                                      </p:to>
                                    </p:set>
                                    <p:animEffect transition="in" filter="plus(out)">
                                      <p:cBhvr>
                                        <p:cTn id="206" dur="1000"/>
                                        <p:tgtEl>
                                          <p:spTgt spid="88"/>
                                        </p:tgtEl>
                                      </p:cBhvr>
                                    </p:animEffect>
                                  </p:childTnLst>
                                </p:cTn>
                              </p:par>
                              <p:par>
                                <p:cTn id="207" presetID="13" presetClass="entr" presetSubtype="32" fill="hold" grpId="0" nodeType="withEffect">
                                  <p:stCondLst>
                                    <p:cond delay="0"/>
                                  </p:stCondLst>
                                  <p:childTnLst>
                                    <p:set>
                                      <p:cBhvr>
                                        <p:cTn id="208" dur="1" fill="hold">
                                          <p:stCondLst>
                                            <p:cond delay="0"/>
                                          </p:stCondLst>
                                        </p:cTn>
                                        <p:tgtEl>
                                          <p:spTgt spid="87"/>
                                        </p:tgtEl>
                                        <p:attrNameLst>
                                          <p:attrName>style.visibility</p:attrName>
                                        </p:attrNameLst>
                                      </p:cBhvr>
                                      <p:to>
                                        <p:strVal val="visible"/>
                                      </p:to>
                                    </p:set>
                                    <p:animEffect transition="in" filter="plus(out)">
                                      <p:cBhvr>
                                        <p:cTn id="209" dur="1000"/>
                                        <p:tgtEl>
                                          <p:spTgt spid="87"/>
                                        </p:tgtEl>
                                      </p:cBhvr>
                                    </p:animEffect>
                                  </p:childTnLst>
                                </p:cTn>
                              </p:par>
                            </p:childTnLst>
                          </p:cTn>
                        </p:par>
                      </p:childTnLst>
                    </p:cTn>
                  </p:par>
                  <p:par>
                    <p:cTn id="210" fill="hold">
                      <p:stCondLst>
                        <p:cond delay="indefinite"/>
                      </p:stCondLst>
                      <p:childTnLst>
                        <p:par>
                          <p:cTn id="211" fill="hold">
                            <p:stCondLst>
                              <p:cond delay="0"/>
                            </p:stCondLst>
                            <p:childTnLst>
                              <p:par>
                                <p:cTn id="212" presetID="10" presetClass="entr" presetSubtype="0" fill="hold" grpId="0" nodeType="clickEffect">
                                  <p:stCondLst>
                                    <p:cond delay="0"/>
                                  </p:stCondLst>
                                  <p:childTnLst>
                                    <p:set>
                                      <p:cBhvr>
                                        <p:cTn id="213" dur="1" fill="hold">
                                          <p:stCondLst>
                                            <p:cond delay="0"/>
                                          </p:stCondLst>
                                        </p:cTn>
                                        <p:tgtEl>
                                          <p:spTgt spid="75"/>
                                        </p:tgtEl>
                                        <p:attrNameLst>
                                          <p:attrName>style.visibility</p:attrName>
                                        </p:attrNameLst>
                                      </p:cBhvr>
                                      <p:to>
                                        <p:strVal val="visible"/>
                                      </p:to>
                                    </p:set>
                                    <p:animEffect transition="in" filter="fade">
                                      <p:cBhvr>
                                        <p:cTn id="214" dur="2000"/>
                                        <p:tgtEl>
                                          <p:spTgt spid="75"/>
                                        </p:tgtEl>
                                      </p:cBhvr>
                                    </p:animEffect>
                                  </p:childTnLst>
                                </p:cTn>
                              </p:par>
                              <p:par>
                                <p:cTn id="215" presetID="10" presetClass="entr" presetSubtype="0" fill="hold" grpId="0" nodeType="withEffect">
                                  <p:stCondLst>
                                    <p:cond delay="0"/>
                                  </p:stCondLst>
                                  <p:childTnLst>
                                    <p:set>
                                      <p:cBhvr>
                                        <p:cTn id="216" dur="1" fill="hold">
                                          <p:stCondLst>
                                            <p:cond delay="0"/>
                                          </p:stCondLst>
                                        </p:cTn>
                                        <p:tgtEl>
                                          <p:spTgt spid="66"/>
                                        </p:tgtEl>
                                        <p:attrNameLst>
                                          <p:attrName>style.visibility</p:attrName>
                                        </p:attrNameLst>
                                      </p:cBhvr>
                                      <p:to>
                                        <p:strVal val="visible"/>
                                      </p:to>
                                    </p:set>
                                    <p:animEffect transition="in" filter="fade">
                                      <p:cBhvr>
                                        <p:cTn id="217" dur="2000"/>
                                        <p:tgtEl>
                                          <p:spTgt spid="66"/>
                                        </p:tgtEl>
                                      </p:cBhvr>
                                    </p:animEffect>
                                  </p:childTnLst>
                                </p:cTn>
                              </p:par>
                              <p:par>
                                <p:cTn id="218" presetID="10" presetClass="entr" presetSubtype="0" fill="hold" grpId="0" nodeType="withEffect">
                                  <p:stCondLst>
                                    <p:cond delay="0"/>
                                  </p:stCondLst>
                                  <p:childTnLst>
                                    <p:set>
                                      <p:cBhvr>
                                        <p:cTn id="219" dur="1" fill="hold">
                                          <p:stCondLst>
                                            <p:cond delay="0"/>
                                          </p:stCondLst>
                                        </p:cTn>
                                        <p:tgtEl>
                                          <p:spTgt spid="71"/>
                                        </p:tgtEl>
                                        <p:attrNameLst>
                                          <p:attrName>style.visibility</p:attrName>
                                        </p:attrNameLst>
                                      </p:cBhvr>
                                      <p:to>
                                        <p:strVal val="visible"/>
                                      </p:to>
                                    </p:set>
                                    <p:animEffect transition="in" filter="fade">
                                      <p:cBhvr>
                                        <p:cTn id="220" dur="2000"/>
                                        <p:tgtEl>
                                          <p:spTgt spid="71"/>
                                        </p:tgtEl>
                                      </p:cBhvr>
                                    </p:animEffect>
                                  </p:childTnLst>
                                </p:cTn>
                              </p:par>
                              <p:par>
                                <p:cTn id="221" presetID="10" presetClass="entr" presetSubtype="0" fill="hold" grpId="0" nodeType="withEffect">
                                  <p:stCondLst>
                                    <p:cond delay="0"/>
                                  </p:stCondLst>
                                  <p:childTnLst>
                                    <p:set>
                                      <p:cBhvr>
                                        <p:cTn id="222" dur="1" fill="hold">
                                          <p:stCondLst>
                                            <p:cond delay="0"/>
                                          </p:stCondLst>
                                        </p:cTn>
                                        <p:tgtEl>
                                          <p:spTgt spid="45"/>
                                        </p:tgtEl>
                                        <p:attrNameLst>
                                          <p:attrName>style.visibility</p:attrName>
                                        </p:attrNameLst>
                                      </p:cBhvr>
                                      <p:to>
                                        <p:strVal val="visible"/>
                                      </p:to>
                                    </p:set>
                                    <p:animEffect transition="in" filter="fade">
                                      <p:cBhvr>
                                        <p:cTn id="223" dur="2000"/>
                                        <p:tgtEl>
                                          <p:spTgt spid="45"/>
                                        </p:tgtEl>
                                      </p:cBhvr>
                                    </p:animEffect>
                                  </p:childTnLst>
                                </p:cTn>
                              </p:par>
                              <p:par>
                                <p:cTn id="224" presetID="10" presetClass="entr" presetSubtype="0" fill="hold" grpId="0" nodeType="withEffect">
                                  <p:stCondLst>
                                    <p:cond delay="0"/>
                                  </p:stCondLst>
                                  <p:childTnLst>
                                    <p:set>
                                      <p:cBhvr>
                                        <p:cTn id="225" dur="1" fill="hold">
                                          <p:stCondLst>
                                            <p:cond delay="0"/>
                                          </p:stCondLst>
                                        </p:cTn>
                                        <p:tgtEl>
                                          <p:spTgt spid="46"/>
                                        </p:tgtEl>
                                        <p:attrNameLst>
                                          <p:attrName>style.visibility</p:attrName>
                                        </p:attrNameLst>
                                      </p:cBhvr>
                                      <p:to>
                                        <p:strVal val="visible"/>
                                      </p:to>
                                    </p:set>
                                    <p:animEffect transition="in" filter="fade">
                                      <p:cBhvr>
                                        <p:cTn id="226" dur="2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66" grpId="0" animBg="1"/>
      <p:bldP spid="71" grpId="0" animBg="1"/>
      <p:bldP spid="11" grpId="0" animBg="1"/>
      <p:bldP spid="38" grpId="0" animBg="1"/>
      <p:bldP spid="39" grpId="0" animBg="1"/>
      <p:bldP spid="40" grpId="0" animBg="1"/>
      <p:bldP spid="41" grpId="0" animBg="1"/>
      <p:bldP spid="45" grpId="0"/>
      <p:bldP spid="46" grpId="0"/>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7" grpId="0" animBg="1"/>
      <p:bldP spid="72" grpId="0" animBg="1"/>
      <p:bldP spid="73" grpId="0" animBg="1"/>
      <p:bldP spid="76" grpId="0" animBg="1"/>
      <p:bldP spid="82" grpId="0" animBg="1"/>
      <p:bldP spid="85" grpId="0" animBg="1"/>
      <p:bldP spid="86" grpId="0" animBg="1"/>
      <p:bldP spid="87" grpId="0" animBg="1"/>
      <p:bldP spid="78" grpId="0" animBg="1"/>
      <p:bldP spid="79" grpId="0" animBg="1"/>
      <p:bldP spid="81"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6AFF0E-E92A-4592-AA94-A9F8D948F1BF}"/>
              </a:ext>
            </a:extLst>
          </p:cNvPr>
          <p:cNvSpPr>
            <a:spLocks noGrp="1"/>
          </p:cNvSpPr>
          <p:nvPr>
            <p:ph type="title"/>
          </p:nvPr>
        </p:nvSpPr>
        <p:spPr/>
        <p:txBody>
          <a:bodyPr/>
          <a:lstStyle/>
          <a:p>
            <a:r>
              <a:rPr lang="fr-FR" dirty="0"/>
              <a:t>La « transparence »</a:t>
            </a:r>
          </a:p>
        </p:txBody>
      </p:sp>
      <p:sp>
        <p:nvSpPr>
          <p:cNvPr id="3" name="Espace réservé du texte 2">
            <a:extLst>
              <a:ext uri="{FF2B5EF4-FFF2-40B4-BE49-F238E27FC236}">
                <a16:creationId xmlns:a16="http://schemas.microsoft.com/office/drawing/2014/main" id="{0CE1C251-8C9A-4EC5-8904-B29CC5D0D5E4}"/>
              </a:ext>
            </a:extLst>
          </p:cNvPr>
          <p:cNvSpPr>
            <a:spLocks noGrp="1"/>
          </p:cNvSpPr>
          <p:nvPr>
            <p:ph type="body" sz="quarter" idx="10"/>
          </p:nvPr>
        </p:nvSpPr>
        <p:spPr/>
        <p:txBody>
          <a:bodyPr/>
          <a:lstStyle/>
          <a:p>
            <a:r>
              <a:rPr lang="fr-FR" dirty="0"/>
              <a:t>2/4</a:t>
            </a:r>
          </a:p>
        </p:txBody>
      </p:sp>
      <p:cxnSp>
        <p:nvCxnSpPr>
          <p:cNvPr id="4" name="Connecteur droit 3">
            <a:extLst>
              <a:ext uri="{FF2B5EF4-FFF2-40B4-BE49-F238E27FC236}">
                <a16:creationId xmlns:a16="http://schemas.microsoft.com/office/drawing/2014/main" id="{1198C79E-1A59-49A3-8CC5-A1750AE1E444}"/>
              </a:ext>
            </a:extLst>
          </p:cNvPr>
          <p:cNvCxnSpPr>
            <a:cxnSpLocks/>
          </p:cNvCxnSpPr>
          <p:nvPr/>
        </p:nvCxnSpPr>
        <p:spPr>
          <a:xfrm flipV="1">
            <a:off x="5867400" y="2162175"/>
            <a:ext cx="0" cy="4371978"/>
          </a:xfrm>
          <a:prstGeom prst="line">
            <a:avLst/>
          </a:prstGeom>
          <a:ln w="38100">
            <a:solidFill>
              <a:srgbClr val="498196"/>
            </a:solidFill>
          </a:ln>
          <a:effectLst/>
          <a:scene3d>
            <a:camera prst="orthographicFront"/>
            <a:lightRig rig="threePt" dir="t"/>
          </a:scene3d>
          <a:sp3d>
            <a:bevelT prst="angle"/>
          </a:sp3d>
        </p:spPr>
        <p:style>
          <a:lnRef idx="1">
            <a:schemeClr val="accent1"/>
          </a:lnRef>
          <a:fillRef idx="0">
            <a:schemeClr val="accent1"/>
          </a:fillRef>
          <a:effectRef idx="0">
            <a:schemeClr val="accent1"/>
          </a:effectRef>
          <a:fontRef idx="minor">
            <a:schemeClr val="tx1"/>
          </a:fontRef>
        </p:style>
      </p:cxnSp>
      <p:sp>
        <p:nvSpPr>
          <p:cNvPr id="11" name="ZoneTexte 10">
            <a:extLst>
              <a:ext uri="{FF2B5EF4-FFF2-40B4-BE49-F238E27FC236}">
                <a16:creationId xmlns:a16="http://schemas.microsoft.com/office/drawing/2014/main" id="{A673F8F3-39EF-421E-A9C8-100BF40788F8}"/>
              </a:ext>
            </a:extLst>
          </p:cNvPr>
          <p:cNvSpPr txBox="1"/>
          <p:nvPr/>
        </p:nvSpPr>
        <p:spPr>
          <a:xfrm flipH="1">
            <a:off x="5895976" y="302446"/>
            <a:ext cx="5589770" cy="400110"/>
          </a:xfrm>
          <a:prstGeom prst="rect">
            <a:avLst/>
          </a:prstGeom>
          <a:noFill/>
        </p:spPr>
        <p:txBody>
          <a:bodyPr wrap="square" rtlCol="0">
            <a:spAutoFit/>
          </a:bodyPr>
          <a:lstStyle/>
          <a:p>
            <a:pPr algn="ctr"/>
            <a:r>
              <a:rPr lang="fr-FR" sz="2000" dirty="0"/>
              <a:t>Les accords de transparence</a:t>
            </a:r>
          </a:p>
        </p:txBody>
      </p:sp>
      <p:sp>
        <p:nvSpPr>
          <p:cNvPr id="12" name="ZoneTexte 11">
            <a:extLst>
              <a:ext uri="{FF2B5EF4-FFF2-40B4-BE49-F238E27FC236}">
                <a16:creationId xmlns:a16="http://schemas.microsoft.com/office/drawing/2014/main" id="{CE91EE04-0B34-464E-ACD9-35AD53DDF74A}"/>
              </a:ext>
            </a:extLst>
          </p:cNvPr>
          <p:cNvSpPr txBox="1"/>
          <p:nvPr/>
        </p:nvSpPr>
        <p:spPr>
          <a:xfrm flipH="1">
            <a:off x="106178" y="302446"/>
            <a:ext cx="5589770" cy="400110"/>
          </a:xfrm>
          <a:prstGeom prst="rect">
            <a:avLst/>
          </a:prstGeom>
          <a:noFill/>
        </p:spPr>
        <p:txBody>
          <a:bodyPr wrap="square" rtlCol="0">
            <a:spAutoFit/>
          </a:bodyPr>
          <a:lstStyle/>
          <a:p>
            <a:pPr algn="ctr"/>
            <a:r>
              <a:rPr lang="fr-FR" sz="2000" dirty="0"/>
              <a:t>Les guides de communication</a:t>
            </a:r>
          </a:p>
        </p:txBody>
      </p:sp>
      <p:sp>
        <p:nvSpPr>
          <p:cNvPr id="13" name="ZoneTexte 12">
            <a:extLst>
              <a:ext uri="{FF2B5EF4-FFF2-40B4-BE49-F238E27FC236}">
                <a16:creationId xmlns:a16="http://schemas.microsoft.com/office/drawing/2014/main" id="{6A1D6E4E-D62F-40A3-B3FA-7DAA776F6309}"/>
              </a:ext>
            </a:extLst>
          </p:cNvPr>
          <p:cNvSpPr txBox="1"/>
          <p:nvPr/>
        </p:nvSpPr>
        <p:spPr>
          <a:xfrm rot="21236291">
            <a:off x="533799" y="1167446"/>
            <a:ext cx="1328906" cy="442674"/>
          </a:xfrm>
          <a:prstGeom prst="roundRect">
            <a:avLst/>
          </a:prstGeom>
          <a:solidFill>
            <a:srgbClr val="146998"/>
          </a:solidFill>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sz="2000" cap="small" spc="30" dirty="0">
                <a:latin typeface="Abel" panose="02000506030000020004" pitchFamily="2" charset="0"/>
              </a:rPr>
              <a:t>nécessaire</a:t>
            </a:r>
          </a:p>
        </p:txBody>
      </p:sp>
      <p:sp>
        <p:nvSpPr>
          <p:cNvPr id="14" name="ZoneTexte 13">
            <a:extLst>
              <a:ext uri="{FF2B5EF4-FFF2-40B4-BE49-F238E27FC236}">
                <a16:creationId xmlns:a16="http://schemas.microsoft.com/office/drawing/2014/main" id="{4FAAD134-4CA6-4AF6-98A6-25C7802F5BA7}"/>
              </a:ext>
            </a:extLst>
          </p:cNvPr>
          <p:cNvSpPr txBox="1"/>
          <p:nvPr/>
        </p:nvSpPr>
        <p:spPr>
          <a:xfrm rot="21391699">
            <a:off x="7495597" y="1209659"/>
            <a:ext cx="1582550" cy="442674"/>
          </a:xfrm>
          <a:prstGeom prst="roundRect">
            <a:avLst/>
          </a:prstGeom>
          <a:solidFill>
            <a:srgbClr val="146998"/>
          </a:solidFill>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sz="2000" cap="small" spc="30" dirty="0">
                <a:latin typeface="Abel" panose="02000506030000020004" pitchFamily="2" charset="0"/>
              </a:rPr>
              <a:t>indispensable</a:t>
            </a:r>
          </a:p>
        </p:txBody>
      </p:sp>
      <p:sp>
        <p:nvSpPr>
          <p:cNvPr id="15" name="ZoneTexte 14">
            <a:extLst>
              <a:ext uri="{FF2B5EF4-FFF2-40B4-BE49-F238E27FC236}">
                <a16:creationId xmlns:a16="http://schemas.microsoft.com/office/drawing/2014/main" id="{5B3B5DCA-4CAA-4D4B-A3E9-2213BD28EEC0}"/>
              </a:ext>
            </a:extLst>
          </p:cNvPr>
          <p:cNvSpPr txBox="1"/>
          <p:nvPr/>
        </p:nvSpPr>
        <p:spPr>
          <a:xfrm>
            <a:off x="5023204" y="1143965"/>
            <a:ext cx="1497887" cy="442674"/>
          </a:xfrm>
          <a:prstGeom prst="roundRect">
            <a:avLst/>
          </a:prstGeom>
          <a:solidFill>
            <a:srgbClr val="146998"/>
          </a:solidFill>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sz="2000" cap="small" spc="30" dirty="0">
                <a:latin typeface="Abel" panose="02000506030000020004" pitchFamily="2" charset="0"/>
              </a:rPr>
              <a:t>réglementée</a:t>
            </a:r>
          </a:p>
        </p:txBody>
      </p:sp>
      <p:sp>
        <p:nvSpPr>
          <p:cNvPr id="16" name="ZoneTexte 15">
            <a:extLst>
              <a:ext uri="{FF2B5EF4-FFF2-40B4-BE49-F238E27FC236}">
                <a16:creationId xmlns:a16="http://schemas.microsoft.com/office/drawing/2014/main" id="{A5732374-3334-41B8-9229-60F256EB3C5C}"/>
              </a:ext>
            </a:extLst>
          </p:cNvPr>
          <p:cNvSpPr txBox="1"/>
          <p:nvPr/>
        </p:nvSpPr>
        <p:spPr>
          <a:xfrm rot="774533">
            <a:off x="10055049" y="1216442"/>
            <a:ext cx="953731" cy="442674"/>
          </a:xfrm>
          <a:prstGeom prst="roundRect">
            <a:avLst/>
          </a:prstGeom>
          <a:solidFill>
            <a:srgbClr val="146998"/>
          </a:solidFill>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sz="2000" cap="small" spc="30" dirty="0">
                <a:latin typeface="Abel" panose="02000506030000020004" pitchFamily="2" charset="0"/>
              </a:rPr>
              <a:t>éthique</a:t>
            </a:r>
          </a:p>
        </p:txBody>
      </p:sp>
      <p:sp>
        <p:nvSpPr>
          <p:cNvPr id="17" name="ZoneTexte 16">
            <a:extLst>
              <a:ext uri="{FF2B5EF4-FFF2-40B4-BE49-F238E27FC236}">
                <a16:creationId xmlns:a16="http://schemas.microsoft.com/office/drawing/2014/main" id="{E4B3A33C-F030-4EF2-A1AE-5C8838785063}"/>
              </a:ext>
            </a:extLst>
          </p:cNvPr>
          <p:cNvSpPr txBox="1"/>
          <p:nvPr/>
        </p:nvSpPr>
        <p:spPr>
          <a:xfrm rot="533020">
            <a:off x="3082911" y="1112454"/>
            <a:ext cx="659242" cy="442674"/>
          </a:xfrm>
          <a:prstGeom prst="roundRect">
            <a:avLst/>
          </a:prstGeom>
          <a:solidFill>
            <a:srgbClr val="146998"/>
          </a:solidFill>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sz="2000" cap="small" spc="30" dirty="0">
                <a:latin typeface="Abel" panose="02000506030000020004" pitchFamily="2" charset="0"/>
              </a:rPr>
              <a:t>3R</a:t>
            </a:r>
          </a:p>
        </p:txBody>
      </p:sp>
      <p:sp>
        <p:nvSpPr>
          <p:cNvPr id="19" name="ZoneTexte 18">
            <a:extLst>
              <a:ext uri="{FF2B5EF4-FFF2-40B4-BE49-F238E27FC236}">
                <a16:creationId xmlns:a16="http://schemas.microsoft.com/office/drawing/2014/main" id="{F84A9CC4-94F2-407A-94FF-922F59C844BE}"/>
              </a:ext>
            </a:extLst>
          </p:cNvPr>
          <p:cNvSpPr txBox="1"/>
          <p:nvPr/>
        </p:nvSpPr>
        <p:spPr>
          <a:xfrm>
            <a:off x="6229351" y="2263654"/>
            <a:ext cx="3533774" cy="2031325"/>
          </a:xfrm>
          <a:prstGeom prst="rect">
            <a:avLst/>
          </a:prstGeom>
          <a:noFill/>
        </p:spPr>
        <p:txBody>
          <a:bodyPr wrap="square" rtlCol="0">
            <a:spAutoFit/>
          </a:bodyPr>
          <a:lstStyle/>
          <a:p>
            <a:pPr algn="just"/>
            <a:r>
              <a:rPr lang="fr-FR" sz="1400" spc="-40" dirty="0">
                <a:effectLst/>
                <a:latin typeface="+mj-lt"/>
                <a:ea typeface="Arial" panose="020B0604020202020204" pitchFamily="34" charset="0"/>
                <a:cs typeface="Arial" panose="020B0604020202020204" pitchFamily="34" charset="0"/>
              </a:rPr>
              <a:t>Chaque citoyen a droit à une information complète</a:t>
            </a:r>
            <a:r>
              <a:rPr lang="fr-FR" sz="1400" dirty="0">
                <a:effectLst/>
                <a:latin typeface="+mj-lt"/>
                <a:ea typeface="Arial" panose="020B0604020202020204" pitchFamily="34" charset="0"/>
                <a:cs typeface="Arial" panose="020B0604020202020204" pitchFamily="34" charset="0"/>
              </a:rPr>
              <a:t>, claire et exacte sur les raisons et les conditions de l’utilisation d’animaux à des fins scientifiques </a:t>
            </a:r>
            <a:r>
              <a:rPr lang="fr-FR" sz="1400" spc="20" dirty="0">
                <a:effectLst/>
                <a:latin typeface="+mj-lt"/>
                <a:ea typeface="Arial" panose="020B0604020202020204" pitchFamily="34" charset="0"/>
                <a:cs typeface="Arial" panose="020B0604020202020204" pitchFamily="34" charset="0"/>
              </a:rPr>
              <a:t>ou réglementaires, sur le cadre réglementaire de </a:t>
            </a:r>
            <a:r>
              <a:rPr lang="fr-FR" sz="1400" dirty="0">
                <a:effectLst/>
                <a:latin typeface="+mj-lt"/>
                <a:ea typeface="Arial" panose="020B0604020202020204" pitchFamily="34" charset="0"/>
                <a:cs typeface="Arial" panose="020B0604020202020204" pitchFamily="34" charset="0"/>
              </a:rPr>
              <a:t>cette utilisation ainsi que sur les progrès scientifiques et médicaux qui en découlent.</a:t>
            </a:r>
          </a:p>
          <a:p>
            <a:pPr algn="r"/>
            <a:br>
              <a:rPr lang="fr-FR" sz="1000" dirty="0">
                <a:latin typeface="+mj-lt"/>
                <a:ea typeface="Arial" panose="020B0604020202020204" pitchFamily="34" charset="0"/>
                <a:cs typeface="Arial" panose="020B0604020202020204" pitchFamily="34" charset="0"/>
              </a:rPr>
            </a:br>
            <a:r>
              <a:rPr lang="fr-FR" sz="1400" dirty="0">
                <a:latin typeface="+mj-lt"/>
                <a:ea typeface="Arial" panose="020B0604020202020204" pitchFamily="34" charset="0"/>
                <a:cs typeface="Arial" panose="020B0604020202020204" pitchFamily="34" charset="0"/>
              </a:rPr>
              <a:t>(</a:t>
            </a:r>
            <a:r>
              <a:rPr lang="fr-FR" sz="1400" spc="-40" dirty="0">
                <a:latin typeface="+mj-lt"/>
                <a:ea typeface="Arial" panose="020B0604020202020204" pitchFamily="34" charset="0"/>
                <a:cs typeface="Arial" panose="020B0604020202020204" pitchFamily="34" charset="0"/>
              </a:rPr>
              <a:t>Charte de transparence sur le recours aux animaux </a:t>
            </a:r>
            <a:br>
              <a:rPr lang="fr-FR" sz="1400" dirty="0">
                <a:latin typeface="+mj-lt"/>
                <a:ea typeface="Arial" panose="020B0604020202020204" pitchFamily="34" charset="0"/>
                <a:cs typeface="Arial" panose="020B0604020202020204" pitchFamily="34" charset="0"/>
              </a:rPr>
            </a:br>
            <a:r>
              <a:rPr lang="fr-FR" sz="1400" spc="-50" dirty="0">
                <a:latin typeface="+mj-lt"/>
                <a:ea typeface="Arial" panose="020B0604020202020204" pitchFamily="34" charset="0"/>
                <a:cs typeface="Arial" panose="020B0604020202020204" pitchFamily="34" charset="0"/>
              </a:rPr>
              <a:t>à des fins scientifiques et réglementaires, FR 2021)</a:t>
            </a:r>
            <a:endParaRPr lang="fr-FR" sz="1400" spc="-50" dirty="0">
              <a:effectLst/>
              <a:latin typeface="+mj-lt"/>
              <a:ea typeface="Arial" panose="020B0604020202020204" pitchFamily="34" charset="0"/>
              <a:cs typeface="Arial" panose="020B0604020202020204" pitchFamily="34" charset="0"/>
            </a:endParaRPr>
          </a:p>
        </p:txBody>
      </p:sp>
      <p:sp>
        <p:nvSpPr>
          <p:cNvPr id="23" name="ZoneTexte 22">
            <a:extLst>
              <a:ext uri="{FF2B5EF4-FFF2-40B4-BE49-F238E27FC236}">
                <a16:creationId xmlns:a16="http://schemas.microsoft.com/office/drawing/2014/main" id="{2D8D1CD4-7645-4102-B36C-D075B0614532}"/>
              </a:ext>
            </a:extLst>
          </p:cNvPr>
          <p:cNvSpPr txBox="1"/>
          <p:nvPr/>
        </p:nvSpPr>
        <p:spPr>
          <a:xfrm>
            <a:off x="6229351" y="4807167"/>
            <a:ext cx="4603827" cy="73866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30" normalizeH="0" noProof="0" dirty="0">
                <a:ln>
                  <a:noFill/>
                </a:ln>
                <a:solidFill>
                  <a:prstClr val="black"/>
                </a:solidFill>
                <a:effectLst/>
                <a:uLnTx/>
                <a:uFillTx/>
                <a:latin typeface="Abel"/>
                <a:ea typeface="+mn-ea"/>
                <a:cs typeface="+mn-cs"/>
              </a:rPr>
              <a:t>Le public mérite de savoir pourquoi et comment les animaux sont utilisés en son nom dans la recherche scientifique, médicale et vétérinaire au Royaume-Uni.</a:t>
            </a:r>
          </a:p>
        </p:txBody>
      </p:sp>
      <p:pic>
        <p:nvPicPr>
          <p:cNvPr id="25" name="Image 24">
            <a:extLst>
              <a:ext uri="{FF2B5EF4-FFF2-40B4-BE49-F238E27FC236}">
                <a16:creationId xmlns:a16="http://schemas.microsoft.com/office/drawing/2014/main" id="{3266FCBD-A8B1-4039-B6B4-F264F84CB0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30224"/>
            <a:ext cx="1758536" cy="2466975"/>
          </a:xfrm>
          <a:prstGeom prst="rect">
            <a:avLst/>
          </a:prstGeom>
        </p:spPr>
      </p:pic>
      <p:sp>
        <p:nvSpPr>
          <p:cNvPr id="27" name="ZoneTexte 26">
            <a:extLst>
              <a:ext uri="{FF2B5EF4-FFF2-40B4-BE49-F238E27FC236}">
                <a16:creationId xmlns:a16="http://schemas.microsoft.com/office/drawing/2014/main" id="{A51E9DE3-4A6A-4EB0-A104-6CD4473C865B}"/>
              </a:ext>
            </a:extLst>
          </p:cNvPr>
          <p:cNvSpPr txBox="1"/>
          <p:nvPr/>
        </p:nvSpPr>
        <p:spPr>
          <a:xfrm>
            <a:off x="527073" y="2263654"/>
            <a:ext cx="4805130" cy="954107"/>
          </a:xfrm>
          <a:prstGeom prst="rect">
            <a:avLst/>
          </a:prstGeom>
          <a:noFill/>
        </p:spPr>
        <p:txBody>
          <a:bodyPr wrap="square">
            <a:spAutoFit/>
          </a:bodyPr>
          <a:lstStyle/>
          <a:p>
            <a:pPr algn="just"/>
            <a:r>
              <a:rPr lang="fr-FR" sz="1400" dirty="0">
                <a:effectLst/>
                <a:latin typeface="+mj-lt"/>
                <a:ea typeface="Arial" panose="020B0604020202020204" pitchFamily="34" charset="0"/>
                <a:cs typeface="Arial" panose="020B0604020202020204" pitchFamily="34" charset="0"/>
              </a:rPr>
              <a:t>Une partie importante du message devrait être que l’on ne peut pas avoir une science efficace et de bonne qualité, ni de médicaments qui sauvent des vies, sans la recherche animale. </a:t>
            </a:r>
          </a:p>
          <a:p>
            <a:pPr algn="r"/>
            <a:r>
              <a:rPr lang="fr-FR" sz="1400" dirty="0">
                <a:effectLst/>
                <a:latin typeface="+mj-lt"/>
                <a:ea typeface="Arial" panose="020B0604020202020204" pitchFamily="34" charset="0"/>
                <a:cs typeface="Arial" panose="020B0604020202020204" pitchFamily="34" charset="0"/>
              </a:rPr>
              <a:t>(S. </a:t>
            </a:r>
            <a:r>
              <a:rPr lang="fr-FR" sz="1400" dirty="0" err="1">
                <a:effectLst/>
                <a:latin typeface="+mj-lt"/>
                <a:ea typeface="Arial" panose="020B0604020202020204" pitchFamily="34" charset="0"/>
                <a:cs typeface="Arial" panose="020B0604020202020204" pitchFamily="34" charset="0"/>
              </a:rPr>
              <a:t>Morosan</a:t>
            </a:r>
            <a:r>
              <a:rPr lang="fr-FR" sz="1400" dirty="0">
                <a:effectLst/>
                <a:latin typeface="+mj-lt"/>
                <a:ea typeface="Arial" panose="020B0604020202020204" pitchFamily="34" charset="0"/>
                <a:cs typeface="Arial" panose="020B0604020202020204" pitchFamily="34" charset="0"/>
              </a:rPr>
              <a:t> 2020</a:t>
            </a:r>
            <a:r>
              <a:rPr lang="fr-FR" sz="1400" dirty="0">
                <a:latin typeface="+mj-lt"/>
                <a:ea typeface="Arial" panose="020B0604020202020204" pitchFamily="34" charset="0"/>
                <a:cs typeface="Arial" panose="020B0604020202020204" pitchFamily="34" charset="0"/>
              </a:rPr>
              <a:t>, à propos du guide de la LERU)</a:t>
            </a:r>
            <a:endParaRPr lang="fr-FR" sz="1400" dirty="0">
              <a:latin typeface="+mj-lt"/>
            </a:endParaRPr>
          </a:p>
        </p:txBody>
      </p:sp>
      <p:sp>
        <p:nvSpPr>
          <p:cNvPr id="35" name="ZoneTexte 34">
            <a:extLst>
              <a:ext uri="{FF2B5EF4-FFF2-40B4-BE49-F238E27FC236}">
                <a16:creationId xmlns:a16="http://schemas.microsoft.com/office/drawing/2014/main" id="{8A07901F-8B89-412E-BE16-448DADABDF8B}"/>
              </a:ext>
            </a:extLst>
          </p:cNvPr>
          <p:cNvSpPr txBox="1"/>
          <p:nvPr/>
        </p:nvSpPr>
        <p:spPr>
          <a:xfrm>
            <a:off x="2029711" y="4890642"/>
            <a:ext cx="3302492"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400" dirty="0">
                <a:solidFill>
                  <a:prstClr val="black"/>
                </a:solidFill>
                <a:latin typeface="Abel"/>
                <a:ea typeface="Arial" panose="020B0604020202020204" pitchFamily="34" charset="0"/>
                <a:cs typeface="Arial" panose="020B0604020202020204" pitchFamily="34" charset="0"/>
              </a:rPr>
              <a:t>Les jeudis de la transparence </a:t>
            </a:r>
            <a:r>
              <a:rPr kumimoji="0" lang="fr-FR" sz="1400" b="0" i="0" u="none" strike="noStrike" kern="1200" cap="none" spc="0" normalizeH="0" baseline="0" noProof="0" dirty="0">
                <a:ln>
                  <a:noFill/>
                </a:ln>
                <a:solidFill>
                  <a:prstClr val="black"/>
                </a:solidFill>
                <a:effectLst/>
                <a:uLnTx/>
                <a:uFillTx/>
                <a:latin typeface="Abel"/>
                <a:ea typeface="Arial" panose="020B0604020202020204" pitchFamily="34" charset="0"/>
                <a:cs typeface="Arial" panose="020B0604020202020204" pitchFamily="34" charset="0"/>
              </a:rPr>
              <a:t>permettront au public de découvrir pourquoi il est nécessaire d’utiliser des animaux.</a:t>
            </a:r>
          </a:p>
          <a:p>
            <a:pPr marL="0" marR="0" lvl="0" indent="0" algn="r" defTabSz="914400" rtl="0" eaLnBrk="1" fontAlgn="auto" latinLnBrk="0" hangingPunct="1">
              <a:lnSpc>
                <a:spcPct val="100000"/>
              </a:lnSpc>
              <a:spcBef>
                <a:spcPts val="0"/>
              </a:spcBef>
              <a:spcAft>
                <a:spcPts val="0"/>
              </a:spcAft>
              <a:buClrTx/>
              <a:buSzTx/>
              <a:buFontTx/>
              <a:buNone/>
              <a:tabLst/>
              <a:defRPr/>
            </a:pPr>
            <a:r>
              <a:rPr lang="fr-FR" sz="1400" dirty="0">
                <a:solidFill>
                  <a:prstClr val="black"/>
                </a:solidFill>
                <a:latin typeface="Abel"/>
                <a:ea typeface="Arial" panose="020B0604020202020204" pitchFamily="34" charset="0"/>
                <a:cs typeface="Arial" panose="020B0604020202020204" pitchFamily="34" charset="0"/>
              </a:rPr>
              <a:t>(EARA 2020)</a:t>
            </a:r>
            <a:endParaRPr kumimoji="0" lang="fr-FR" sz="1400" b="0" i="0" u="none" strike="noStrike" kern="1200" cap="none" spc="0" normalizeH="0" baseline="0" noProof="0" dirty="0">
              <a:ln>
                <a:noFill/>
              </a:ln>
              <a:solidFill>
                <a:prstClr val="black"/>
              </a:solidFill>
              <a:effectLst/>
              <a:uLnTx/>
              <a:uFillTx/>
              <a:latin typeface="Abel"/>
              <a:ea typeface="Arial" panose="020B0604020202020204" pitchFamily="34" charset="0"/>
              <a:cs typeface="Arial" panose="020B0604020202020204" pitchFamily="34" charset="0"/>
            </a:endParaRPr>
          </a:p>
        </p:txBody>
      </p:sp>
      <p:sp>
        <p:nvSpPr>
          <p:cNvPr id="36" name="ZoneTexte 35">
            <a:extLst>
              <a:ext uri="{FF2B5EF4-FFF2-40B4-BE49-F238E27FC236}">
                <a16:creationId xmlns:a16="http://schemas.microsoft.com/office/drawing/2014/main" id="{DFBC07A6-43C9-4715-B1EF-3EB7AF8B4D37}"/>
              </a:ext>
            </a:extLst>
          </p:cNvPr>
          <p:cNvSpPr txBox="1"/>
          <p:nvPr/>
        </p:nvSpPr>
        <p:spPr>
          <a:xfrm>
            <a:off x="106178" y="5897199"/>
            <a:ext cx="151307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solidFill>
                  <a:prstClr val="black"/>
                </a:solidFill>
                <a:latin typeface="Abel"/>
                <a:ea typeface="Arial" panose="020B0604020202020204" pitchFamily="34" charset="0"/>
                <a:cs typeface="Arial" panose="020B0604020202020204" pitchFamily="34" charset="0"/>
              </a:rPr>
              <a:t>38 p. / 375€ </a:t>
            </a:r>
            <a:br>
              <a:rPr lang="fr-FR" sz="1400" dirty="0">
                <a:solidFill>
                  <a:prstClr val="black"/>
                </a:solidFill>
                <a:latin typeface="Abel"/>
                <a:ea typeface="Arial" panose="020B0604020202020204" pitchFamily="34" charset="0"/>
                <a:cs typeface="Arial" panose="020B0604020202020204" pitchFamily="34" charset="0"/>
              </a:rPr>
            </a:br>
            <a:r>
              <a:rPr lang="fr-FR" sz="1400" dirty="0">
                <a:solidFill>
                  <a:prstClr val="black"/>
                </a:solidFill>
                <a:latin typeface="Abel"/>
                <a:ea typeface="Arial" panose="020B0604020202020204" pitchFamily="34" charset="0"/>
                <a:cs typeface="Arial" panose="020B0604020202020204" pitchFamily="34" charset="0"/>
              </a:rPr>
              <a:t>(EARA 2019)</a:t>
            </a:r>
            <a:endParaRPr kumimoji="0" lang="fr-FR" sz="1400" b="0" i="0" u="none" strike="noStrike" kern="1200" cap="none" spc="0" normalizeH="0" baseline="0" noProof="0" dirty="0">
              <a:ln>
                <a:noFill/>
              </a:ln>
              <a:solidFill>
                <a:prstClr val="black"/>
              </a:solidFill>
              <a:effectLst/>
              <a:uLnTx/>
              <a:uFillTx/>
              <a:latin typeface="Abel"/>
              <a:ea typeface="Arial" panose="020B0604020202020204" pitchFamily="34" charset="0"/>
              <a:cs typeface="Arial" panose="020B0604020202020204" pitchFamily="34" charset="0"/>
            </a:endParaRPr>
          </a:p>
        </p:txBody>
      </p:sp>
      <p:sp>
        <p:nvSpPr>
          <p:cNvPr id="42" name="ZoneTexte 41">
            <a:extLst>
              <a:ext uri="{FF2B5EF4-FFF2-40B4-BE49-F238E27FC236}">
                <a16:creationId xmlns:a16="http://schemas.microsoft.com/office/drawing/2014/main" id="{AEADA384-1B4F-48D7-92FF-FE9589732FA8}"/>
              </a:ext>
            </a:extLst>
          </p:cNvPr>
          <p:cNvSpPr txBox="1"/>
          <p:nvPr/>
        </p:nvSpPr>
        <p:spPr>
          <a:xfrm>
            <a:off x="1887747" y="3597448"/>
            <a:ext cx="3444456" cy="1169551"/>
          </a:xfrm>
          <a:prstGeom prst="rect">
            <a:avLst/>
          </a:prstGeom>
          <a:noFill/>
        </p:spPr>
        <p:txBody>
          <a:bodyPr wrap="square">
            <a:spAutoFit/>
          </a:bodyPr>
          <a:lstStyle/>
          <a:p>
            <a:r>
              <a:rPr lang="fr-FR" sz="1400" dirty="0">
                <a:effectLst/>
                <a:latin typeface="+mj-lt"/>
                <a:ea typeface="Arial" panose="020B0604020202020204" pitchFamily="34" charset="0"/>
                <a:cs typeface="Arial" panose="020B0604020202020204" pitchFamily="34" charset="0"/>
              </a:rPr>
              <a:t>(si un·e journaliste visite un labo)</a:t>
            </a:r>
          </a:p>
          <a:p>
            <a:pPr algn="just"/>
            <a:r>
              <a:rPr lang="fr-FR" sz="1400" dirty="0">
                <a:effectLst/>
                <a:latin typeface="+mj-lt"/>
                <a:ea typeface="Arial" panose="020B0604020202020204" pitchFamily="34" charset="0"/>
                <a:cs typeface="Arial" panose="020B0604020202020204" pitchFamily="34" charset="0"/>
              </a:rPr>
              <a:t>s’assurer qu’il n’y a pas d’avertissements ou de panneaux qui pourraient soulever des questions auxquelles l’institution ne veut pas répondre.</a:t>
            </a:r>
          </a:p>
          <a:p>
            <a:pPr algn="r"/>
            <a:r>
              <a:rPr lang="fr-FR" sz="1400" dirty="0">
                <a:latin typeface="+mj-lt"/>
                <a:cs typeface="Arial" panose="020B0604020202020204" pitchFamily="34" charset="0"/>
              </a:rPr>
              <a:t>(EARA 2019)</a:t>
            </a:r>
            <a:endParaRPr lang="fr-FR" sz="1400" dirty="0">
              <a:latin typeface="+mj-lt"/>
            </a:endParaRPr>
          </a:p>
        </p:txBody>
      </p:sp>
      <p:sp>
        <p:nvSpPr>
          <p:cNvPr id="46" name="ZoneTexte 45">
            <a:extLst>
              <a:ext uri="{FF2B5EF4-FFF2-40B4-BE49-F238E27FC236}">
                <a16:creationId xmlns:a16="http://schemas.microsoft.com/office/drawing/2014/main" id="{BDCCEBB7-CA2E-417C-B614-AE2890D5A630}"/>
              </a:ext>
            </a:extLst>
          </p:cNvPr>
          <p:cNvSpPr txBox="1"/>
          <p:nvPr/>
        </p:nvSpPr>
        <p:spPr>
          <a:xfrm>
            <a:off x="8081971" y="5383906"/>
            <a:ext cx="2730064" cy="523220"/>
          </a:xfrm>
          <a:prstGeom prst="rect">
            <a:avLst/>
          </a:prstGeom>
          <a:noFill/>
        </p:spPr>
        <p:txBody>
          <a:bodyPr wrap="square">
            <a:spAutoFit/>
          </a:bodyPr>
          <a:lstStyle/>
          <a:p>
            <a:pPr algn="r"/>
            <a:r>
              <a:rPr kumimoji="0" lang="fr-FR" sz="1400" b="0" i="0" u="none" strike="noStrike" kern="1200" cap="none" spc="0" normalizeH="0" baseline="0" noProof="0" dirty="0">
                <a:ln>
                  <a:noFill/>
                </a:ln>
                <a:solidFill>
                  <a:prstClr val="black"/>
                </a:solidFill>
                <a:effectLst/>
                <a:uLnTx/>
                <a:uFillTx/>
                <a:latin typeface="Abel"/>
                <a:ea typeface="+mn-ea"/>
                <a:cs typeface="+mn-cs"/>
              </a:rPr>
              <a:t>(Concordat on </a:t>
            </a:r>
            <a:r>
              <a:rPr kumimoji="0" lang="fr-FR" sz="1400" b="0" i="0" u="none" strike="noStrike" kern="1200" cap="none" spc="0" normalizeH="0" baseline="0" noProof="0" dirty="0" err="1">
                <a:ln>
                  <a:noFill/>
                </a:ln>
                <a:solidFill>
                  <a:prstClr val="black"/>
                </a:solidFill>
                <a:effectLst/>
                <a:uLnTx/>
                <a:uFillTx/>
                <a:latin typeface="Abel"/>
                <a:ea typeface="+mn-ea"/>
                <a:cs typeface="+mn-cs"/>
              </a:rPr>
              <a:t>Openness</a:t>
            </a:r>
            <a:r>
              <a:rPr kumimoji="0" lang="fr-FR" sz="1400" b="0" i="0" u="none" strike="noStrike" kern="1200" cap="none" spc="0" normalizeH="0" baseline="0" noProof="0" dirty="0">
                <a:ln>
                  <a:noFill/>
                </a:ln>
                <a:solidFill>
                  <a:prstClr val="black"/>
                </a:solidFill>
                <a:effectLst/>
                <a:uLnTx/>
                <a:uFillTx/>
                <a:latin typeface="Abel"/>
                <a:ea typeface="+mn-ea"/>
                <a:cs typeface="+mn-cs"/>
              </a:rPr>
              <a:t> on </a:t>
            </a:r>
            <a:br>
              <a:rPr kumimoji="0" lang="fr-FR" sz="1400" b="0" i="0" u="none" strike="noStrike" kern="1200" cap="none" spc="0" normalizeH="0" baseline="0" noProof="0" dirty="0">
                <a:ln>
                  <a:noFill/>
                </a:ln>
                <a:solidFill>
                  <a:prstClr val="black"/>
                </a:solidFill>
                <a:effectLst/>
                <a:uLnTx/>
                <a:uFillTx/>
                <a:latin typeface="Abel"/>
                <a:ea typeface="+mn-ea"/>
                <a:cs typeface="+mn-cs"/>
              </a:rPr>
            </a:br>
            <a:r>
              <a:rPr kumimoji="0" lang="fr-FR" sz="1400" b="0" i="0" u="none" strike="noStrike" kern="1200" cap="none" spc="0" normalizeH="0" baseline="0" noProof="0" dirty="0">
                <a:ln>
                  <a:noFill/>
                </a:ln>
                <a:solidFill>
                  <a:prstClr val="black"/>
                </a:solidFill>
                <a:effectLst/>
                <a:uLnTx/>
                <a:uFillTx/>
                <a:latin typeface="Abel"/>
                <a:ea typeface="+mn-ea"/>
                <a:cs typeface="+mn-cs"/>
              </a:rPr>
              <a:t>Animal </a:t>
            </a:r>
            <a:r>
              <a:rPr kumimoji="0" lang="fr-FR" sz="1400" b="0" i="0" u="none" strike="noStrike" kern="1200" cap="none" spc="0" normalizeH="0" baseline="0" noProof="0" dirty="0" err="1">
                <a:ln>
                  <a:noFill/>
                </a:ln>
                <a:solidFill>
                  <a:prstClr val="black"/>
                </a:solidFill>
                <a:effectLst/>
                <a:uLnTx/>
                <a:uFillTx/>
                <a:latin typeface="Abel"/>
                <a:ea typeface="+mn-ea"/>
                <a:cs typeface="+mn-cs"/>
              </a:rPr>
              <a:t>Research</a:t>
            </a:r>
            <a:r>
              <a:rPr kumimoji="0" lang="fr-FR" sz="1400" b="0" i="0" u="none" strike="noStrike" kern="1200" cap="none" spc="0" normalizeH="0" baseline="0" noProof="0" dirty="0">
                <a:ln>
                  <a:noFill/>
                </a:ln>
                <a:solidFill>
                  <a:prstClr val="black"/>
                </a:solidFill>
                <a:effectLst/>
                <a:uLnTx/>
                <a:uFillTx/>
                <a:latin typeface="Abel"/>
                <a:ea typeface="+mn-ea"/>
                <a:cs typeface="+mn-cs"/>
              </a:rPr>
              <a:t> in the UK 2014)</a:t>
            </a:r>
            <a:endParaRPr lang="fr-FR" dirty="0"/>
          </a:p>
        </p:txBody>
      </p:sp>
      <p:pic>
        <p:nvPicPr>
          <p:cNvPr id="47" name="Image 46">
            <a:extLst>
              <a:ext uri="{FF2B5EF4-FFF2-40B4-BE49-F238E27FC236}">
                <a16:creationId xmlns:a16="http://schemas.microsoft.com/office/drawing/2014/main" id="{96A53260-0FE6-4F8C-9854-03286988DB67}"/>
              </a:ext>
            </a:extLst>
          </p:cNvPr>
          <p:cNvPicPr>
            <a:picLocks noChangeAspect="1"/>
          </p:cNvPicPr>
          <p:nvPr/>
        </p:nvPicPr>
        <p:blipFill rotWithShape="1">
          <a:blip r:embed="rId3">
            <a:extLst>
              <a:ext uri="{28A0092B-C50C-407E-A947-70E740481C1C}">
                <a14:useLocalDpi xmlns:a14="http://schemas.microsoft.com/office/drawing/2010/main" val="0"/>
              </a:ext>
            </a:extLst>
          </a:blip>
          <a:srcRect l="-1" r="44599" b="41716"/>
          <a:stretch/>
        </p:blipFill>
        <p:spPr>
          <a:xfrm>
            <a:off x="9921939" y="5187965"/>
            <a:ext cx="2279650" cy="1670714"/>
          </a:xfrm>
          <a:prstGeom prst="rect">
            <a:avLst/>
          </a:prstGeom>
        </p:spPr>
      </p:pic>
      <p:pic>
        <p:nvPicPr>
          <p:cNvPr id="6" name="Image 5">
            <a:extLst>
              <a:ext uri="{FF2B5EF4-FFF2-40B4-BE49-F238E27FC236}">
                <a16:creationId xmlns:a16="http://schemas.microsoft.com/office/drawing/2014/main" id="{A78C6A70-6ABA-4926-9BFA-50A35374792A}"/>
              </a:ext>
            </a:extLst>
          </p:cNvPr>
          <p:cNvPicPr>
            <a:picLocks noChangeAspect="1"/>
          </p:cNvPicPr>
          <p:nvPr/>
        </p:nvPicPr>
        <p:blipFill>
          <a:blip r:embed="rId4"/>
          <a:stretch>
            <a:fillRect/>
          </a:stretch>
        </p:blipFill>
        <p:spPr>
          <a:xfrm>
            <a:off x="9920652" y="2153952"/>
            <a:ext cx="1646057" cy="2379175"/>
          </a:xfrm>
          <a:prstGeom prst="rect">
            <a:avLst/>
          </a:prstGeom>
        </p:spPr>
      </p:pic>
    </p:spTree>
    <p:extLst>
      <p:ext uri="{BB962C8B-B14F-4D97-AF65-F5344CB8AC3E}">
        <p14:creationId xmlns:p14="http://schemas.microsoft.com/office/powerpoint/2010/main" val="3741784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10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500"/>
                                        <p:tgtEl>
                                          <p:spTgt spid="23"/>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5"/>
                                        </p:tgtEl>
                                        <p:attrNameLst>
                                          <p:attrName>style.visibility</p:attrName>
                                        </p:attrNameLst>
                                      </p:cBhvr>
                                      <p:to>
                                        <p:strVal val="visible"/>
                                      </p:to>
                                    </p:set>
                                    <p:animEffect transition="in" filter="fade">
                                      <p:cBhvr>
                                        <p:cTn id="56" dur="500"/>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25"/>
                                        </p:tgtEl>
                                        <p:attrNameLst>
                                          <p:attrName>style.visibility</p:attrName>
                                        </p:attrNameLst>
                                      </p:cBhvr>
                                      <p:to>
                                        <p:strVal val="visible"/>
                                      </p:to>
                                    </p:set>
                                    <p:animEffect transition="in" filter="fade">
                                      <p:cBhvr>
                                        <p:cTn id="61" dur="500"/>
                                        <p:tgtEl>
                                          <p:spTgt spid="25"/>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36"/>
                                        </p:tgtEl>
                                        <p:attrNameLst>
                                          <p:attrName>style.visibility</p:attrName>
                                        </p:attrNameLst>
                                      </p:cBhvr>
                                      <p:to>
                                        <p:strVal val="visible"/>
                                      </p:to>
                                    </p:set>
                                    <p:animEffect transition="in" filter="fade">
                                      <p:cBhvr>
                                        <p:cTn id="64" dur="500"/>
                                        <p:tgtEl>
                                          <p:spTgt spid="36"/>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fade">
                                      <p:cBhvr>
                                        <p:cTn id="69"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animBg="1"/>
      <p:bldP spid="14" grpId="0" animBg="1"/>
      <p:bldP spid="15" grpId="0" animBg="1"/>
      <p:bldP spid="16" grpId="0" animBg="1"/>
      <p:bldP spid="17" grpId="0" animBg="1"/>
      <p:bldP spid="19" grpId="0"/>
      <p:bldP spid="23" grpId="0"/>
      <p:bldP spid="27" grpId="0"/>
      <p:bldP spid="35" grpId="0"/>
      <p:bldP spid="36" grpId="0"/>
      <p:bldP spid="42" grpId="0"/>
      <p:bldP spid="4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367BDB75-9E32-45EF-971E-F582E9366373}"/>
              </a:ext>
            </a:extLst>
          </p:cNvPr>
          <p:cNvSpPr txBox="1"/>
          <p:nvPr/>
        </p:nvSpPr>
        <p:spPr>
          <a:xfrm>
            <a:off x="866274" y="1000269"/>
            <a:ext cx="9689431" cy="4893647"/>
          </a:xfrm>
          <a:prstGeom prst="rect">
            <a:avLst/>
          </a:prstGeom>
          <a:noFill/>
        </p:spPr>
        <p:txBody>
          <a:bodyPr wrap="square">
            <a:spAutoFit/>
          </a:bodyPr>
          <a:lstStyle/>
          <a:p>
            <a:pPr algn="just"/>
            <a:r>
              <a:rPr lang="fr-FR" sz="2400" dirty="0">
                <a:effectLst/>
              </a:rPr>
              <a:t>"Nous profitons de cet </a:t>
            </a:r>
            <a:r>
              <a:rPr lang="fr-FR" sz="2400" dirty="0" err="1">
                <a:effectLst/>
              </a:rPr>
              <a:t>Inf’OPAL</a:t>
            </a:r>
            <a:r>
              <a:rPr lang="fr-FR" sz="2400" dirty="0">
                <a:effectLst/>
              </a:rPr>
              <a:t> pour informer les personnes qui ne le seraient pas déjà qu’un administré, après avoir essayé sans succès d’obtenir les documents internes de fonctionnement d’un CEEA, s’est adressé à la commission d’accès aux actes administratifs (CADA), qui lui a donné raison. La CADA a aussi demandé aux DD(CS)PP de transmettre à cette personne les rapports d’inspection des établissements, tant que cela ne met pas en danger la sécurité des biens et des personnes. </a:t>
            </a:r>
            <a:r>
              <a:rPr lang="fr-FR" sz="2400" b="1" dirty="0">
                <a:effectLst/>
              </a:rPr>
              <a:t>La vigilance est donc de mise</a:t>
            </a:r>
            <a:r>
              <a:rPr lang="fr-FR" sz="2400" dirty="0">
                <a:effectLst/>
              </a:rPr>
              <a:t>. De plus, concernant les CEEA, le ministère de la recherche nous signale qu’un travail interministériel devant aboutir à une position commune est en cours sur ce sujet, et qu’</a:t>
            </a:r>
            <a:r>
              <a:rPr lang="fr-FR" sz="2400" b="1" dirty="0">
                <a:effectLst/>
              </a:rPr>
              <a:t>il est toujours préférable, concernant les CEEA, de prévenir la cellule du ministère concernée le plus en amont possible en cas de sollicitation équivalente</a:t>
            </a:r>
            <a:r>
              <a:rPr lang="fr-FR" sz="2400" dirty="0">
                <a:effectLst/>
              </a:rPr>
              <a:t>."</a:t>
            </a:r>
          </a:p>
          <a:p>
            <a:pPr algn="just"/>
            <a:endParaRPr lang="fr-FR" sz="2400" dirty="0"/>
          </a:p>
          <a:p>
            <a:pPr algn="r"/>
            <a:r>
              <a:rPr lang="fr-FR" sz="2400" dirty="0"/>
              <a:t>(</a:t>
            </a:r>
            <a:r>
              <a:rPr lang="fr-FR" sz="2400" dirty="0" err="1"/>
              <a:t>Inf’OPAL</a:t>
            </a:r>
            <a:r>
              <a:rPr lang="fr-FR" sz="2400" dirty="0"/>
              <a:t> 58, janvier 2021)</a:t>
            </a:r>
          </a:p>
        </p:txBody>
      </p:sp>
      <p:pic>
        <p:nvPicPr>
          <p:cNvPr id="6" name="Image 5">
            <a:extLst>
              <a:ext uri="{FF2B5EF4-FFF2-40B4-BE49-F238E27FC236}">
                <a16:creationId xmlns:a16="http://schemas.microsoft.com/office/drawing/2014/main" id="{DE360A2A-B316-4889-88CF-FB85F69BD3DE}"/>
              </a:ext>
            </a:extLst>
          </p:cNvPr>
          <p:cNvPicPr>
            <a:picLocks noChangeAspect="1"/>
          </p:cNvPicPr>
          <p:nvPr/>
        </p:nvPicPr>
        <p:blipFill rotWithShape="1">
          <a:blip r:embed="rId2">
            <a:extLst>
              <a:ext uri="{28A0092B-C50C-407E-A947-70E740481C1C}">
                <a14:useLocalDpi xmlns:a14="http://schemas.microsoft.com/office/drawing/2010/main" val="0"/>
              </a:ext>
            </a:extLst>
          </a:blip>
          <a:srcRect l="-1" r="44599" b="41716"/>
          <a:stretch/>
        </p:blipFill>
        <p:spPr>
          <a:xfrm>
            <a:off x="9921939" y="5187965"/>
            <a:ext cx="2279650" cy="1670714"/>
          </a:xfrm>
          <a:prstGeom prst="rect">
            <a:avLst/>
          </a:prstGeom>
        </p:spPr>
      </p:pic>
    </p:spTree>
    <p:extLst>
      <p:ext uri="{BB962C8B-B14F-4D97-AF65-F5344CB8AC3E}">
        <p14:creationId xmlns:p14="http://schemas.microsoft.com/office/powerpoint/2010/main" val="2322931061"/>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ZoneTexte 49">
            <a:extLst>
              <a:ext uri="{FF2B5EF4-FFF2-40B4-BE49-F238E27FC236}">
                <a16:creationId xmlns:a16="http://schemas.microsoft.com/office/drawing/2014/main" id="{62A002C6-0DED-430C-807D-0222AFE5C143}"/>
              </a:ext>
            </a:extLst>
          </p:cNvPr>
          <p:cNvSpPr txBox="1"/>
          <p:nvPr/>
        </p:nvSpPr>
        <p:spPr>
          <a:xfrm>
            <a:off x="7194920" y="267048"/>
            <a:ext cx="3975026" cy="2518086"/>
          </a:xfrm>
          <a:prstGeom prst="roundRect">
            <a:avLst>
              <a:gd name="adj" fmla="val 9692"/>
            </a:avLst>
          </a:prstGeom>
          <a:solidFill>
            <a:srgbClr val="E5E5FF"/>
          </a:solidFill>
          <a:ln>
            <a:solidFill>
              <a:schemeClr val="bg1">
                <a:lumMod val="50000"/>
              </a:schemeClr>
            </a:solidFill>
          </a:ln>
        </p:spPr>
        <p:txBody>
          <a:bodyPr wrap="square" lIns="144000" tIns="72000" rIns="144000" bIns="72000" rtlCol="0" anchor="t">
            <a:noAutofit/>
          </a:bodyPr>
          <a:lstStyle/>
          <a:p>
            <a:pPr algn="ctr">
              <a:lnSpc>
                <a:spcPts val="1400"/>
              </a:lnSpc>
              <a:spcBef>
                <a:spcPts val="1200"/>
              </a:spcBef>
              <a:spcAft>
                <a:spcPts val="900"/>
              </a:spcAft>
            </a:pPr>
            <a:endParaRPr lang="fr-FR" sz="1200" dirty="0">
              <a:latin typeface="Abel" panose="02000506030000020004" pitchFamily="2" charset="0"/>
            </a:endParaRPr>
          </a:p>
        </p:txBody>
      </p:sp>
      <p:sp>
        <p:nvSpPr>
          <p:cNvPr id="5" name="Titre 4">
            <a:extLst>
              <a:ext uri="{FF2B5EF4-FFF2-40B4-BE49-F238E27FC236}">
                <a16:creationId xmlns:a16="http://schemas.microsoft.com/office/drawing/2014/main" id="{6E1D6E20-E4CE-4D16-9F00-F4B71A8B2E7E}"/>
              </a:ext>
            </a:extLst>
          </p:cNvPr>
          <p:cNvSpPr>
            <a:spLocks noGrp="1"/>
          </p:cNvSpPr>
          <p:nvPr>
            <p:ph type="title"/>
          </p:nvPr>
        </p:nvSpPr>
        <p:spPr/>
        <p:txBody>
          <a:bodyPr/>
          <a:lstStyle/>
          <a:p>
            <a:r>
              <a:rPr lang="fr-FR" dirty="0"/>
              <a:t>L’accès aux documents publics</a:t>
            </a:r>
          </a:p>
        </p:txBody>
      </p:sp>
      <p:sp>
        <p:nvSpPr>
          <p:cNvPr id="2" name="Espace réservé du texte 1">
            <a:extLst>
              <a:ext uri="{FF2B5EF4-FFF2-40B4-BE49-F238E27FC236}">
                <a16:creationId xmlns:a16="http://schemas.microsoft.com/office/drawing/2014/main" id="{7A40B114-277E-47EF-A885-28347C8980AB}"/>
              </a:ext>
            </a:extLst>
          </p:cNvPr>
          <p:cNvSpPr>
            <a:spLocks noGrp="1"/>
          </p:cNvSpPr>
          <p:nvPr>
            <p:ph type="body" sz="quarter" idx="10"/>
          </p:nvPr>
        </p:nvSpPr>
        <p:spPr/>
        <p:txBody>
          <a:bodyPr/>
          <a:lstStyle/>
          <a:p>
            <a:r>
              <a:rPr lang="fr-FR" dirty="0"/>
              <a:t>3/4</a:t>
            </a:r>
          </a:p>
        </p:txBody>
      </p:sp>
      <p:sp>
        <p:nvSpPr>
          <p:cNvPr id="8" name="ZoneTexte 7">
            <a:extLst>
              <a:ext uri="{FF2B5EF4-FFF2-40B4-BE49-F238E27FC236}">
                <a16:creationId xmlns:a16="http://schemas.microsoft.com/office/drawing/2014/main" id="{14E4B43C-4FB6-4DC3-AC18-01A9B57C3D36}"/>
              </a:ext>
            </a:extLst>
          </p:cNvPr>
          <p:cNvSpPr txBox="1"/>
          <p:nvPr/>
        </p:nvSpPr>
        <p:spPr>
          <a:xfrm>
            <a:off x="7199064" y="253356"/>
            <a:ext cx="3975026" cy="2518086"/>
          </a:xfrm>
          <a:prstGeom prst="roundRect">
            <a:avLst>
              <a:gd name="adj" fmla="val 9692"/>
            </a:avLst>
          </a:prstGeom>
          <a:noFill/>
          <a:ln>
            <a:noFill/>
          </a:ln>
        </p:spPr>
        <p:txBody>
          <a:bodyPr wrap="square" lIns="144000" tIns="72000" rIns="144000" bIns="72000" rtlCol="0" anchor="t">
            <a:noAutofit/>
          </a:bodyPr>
          <a:lstStyle/>
          <a:p>
            <a:pPr algn="ctr">
              <a:lnSpc>
                <a:spcPts val="1400"/>
              </a:lnSpc>
              <a:spcBef>
                <a:spcPts val="1200"/>
              </a:spcBef>
              <a:spcAft>
                <a:spcPts val="900"/>
              </a:spcAft>
            </a:pPr>
            <a:r>
              <a:rPr lang="fr-FR" sz="1400" b="1" cap="small" spc="50" dirty="0">
                <a:latin typeface="Abel" panose="02000506030000020004" pitchFamily="2" charset="0"/>
              </a:rPr>
              <a:t>les réserves du code des relations </a:t>
            </a:r>
            <a:br>
              <a:rPr lang="fr-FR" sz="1400" b="1" cap="small" spc="50" dirty="0">
                <a:latin typeface="Abel" panose="02000506030000020004" pitchFamily="2" charset="0"/>
              </a:rPr>
            </a:br>
            <a:r>
              <a:rPr lang="fr-FR" sz="1400" b="1" cap="small" spc="50" dirty="0">
                <a:latin typeface="Abel" panose="02000506030000020004" pitchFamily="2" charset="0"/>
              </a:rPr>
              <a:t>entre le public et l’administration (crpa l</a:t>
            </a:r>
            <a:r>
              <a:rPr lang="fr-FR" sz="1100" b="1" cap="small" spc="50" dirty="0">
                <a:latin typeface="Abel" panose="02000506030000020004" pitchFamily="2" charset="0"/>
              </a:rPr>
              <a:t>311</a:t>
            </a:r>
            <a:r>
              <a:rPr lang="fr-FR" sz="1400" b="1" cap="small" spc="50" dirty="0">
                <a:latin typeface="Abel" panose="02000506030000020004" pitchFamily="2" charset="0"/>
              </a:rPr>
              <a:t>)</a:t>
            </a:r>
          </a:p>
          <a:p>
            <a:pPr marL="171450" indent="-171450" algn="just">
              <a:spcAft>
                <a:spcPts val="300"/>
              </a:spcAft>
              <a:buFont typeface="Arial" panose="020B0604020202020204" pitchFamily="34" charset="0"/>
              <a:buChar char="•"/>
            </a:pPr>
            <a:r>
              <a:rPr lang="fr-FR" sz="1200" dirty="0">
                <a:latin typeface="Abel" panose="02000506030000020004" pitchFamily="2" charset="0"/>
              </a:rPr>
              <a:t>L311-2 – exclusion des documents préparatoires et des demandes abusives (systématique ou répétitives).</a:t>
            </a:r>
          </a:p>
          <a:p>
            <a:pPr marL="171450" indent="-171450" algn="just">
              <a:spcAft>
                <a:spcPts val="300"/>
              </a:spcAft>
              <a:buFont typeface="Arial" panose="020B0604020202020204" pitchFamily="34" charset="0"/>
              <a:buChar char="•"/>
            </a:pPr>
            <a:r>
              <a:rPr lang="fr-FR" sz="1200" dirty="0">
                <a:latin typeface="Abel" panose="02000506030000020004" pitchFamily="2" charset="0"/>
              </a:rPr>
              <a:t>L311-5 – exclusion des documents concernés par des secrets (des délibérations, de la défense nationale…) ou qui porteraient atteinte à la sécurité des personnes ou de l’État ou à la recherche et à la prévention d’infractions.</a:t>
            </a:r>
          </a:p>
          <a:p>
            <a:pPr marL="171450" indent="-171450" algn="just">
              <a:spcAft>
                <a:spcPts val="300"/>
              </a:spcAft>
              <a:buFont typeface="Arial" panose="020B0604020202020204" pitchFamily="34" charset="0"/>
              <a:buChar char="•"/>
            </a:pPr>
            <a:r>
              <a:rPr lang="fr-FR" sz="1200" dirty="0">
                <a:latin typeface="Abel" panose="02000506030000020004" pitchFamily="2" charset="0"/>
              </a:rPr>
              <a:t>L311-6 – exclusion des documents qui portent atteinte à la vie privée ou au secret des procédés, qui émettent un jugement de valeur ou qui pourraient générer un préjudice.</a:t>
            </a:r>
          </a:p>
        </p:txBody>
      </p:sp>
      <p:sp>
        <p:nvSpPr>
          <p:cNvPr id="10" name="Forme libre : forme 9">
            <a:extLst>
              <a:ext uri="{FF2B5EF4-FFF2-40B4-BE49-F238E27FC236}">
                <a16:creationId xmlns:a16="http://schemas.microsoft.com/office/drawing/2014/main" id="{4E3B5729-ECE9-4135-B390-B349D55CF82F}"/>
              </a:ext>
            </a:extLst>
          </p:cNvPr>
          <p:cNvSpPr/>
          <p:nvPr/>
        </p:nvSpPr>
        <p:spPr>
          <a:xfrm>
            <a:off x="587315" y="660606"/>
            <a:ext cx="2294537" cy="361956"/>
          </a:xfrm>
          <a:custGeom>
            <a:avLst/>
            <a:gdLst>
              <a:gd name="connsiteX0" fmla="*/ 0 w 1262165"/>
              <a:gd name="connsiteY0" fmla="*/ 0 h 639479"/>
              <a:gd name="connsiteX1" fmla="*/ 1262165 w 1262165"/>
              <a:gd name="connsiteY1" fmla="*/ 0 h 639479"/>
              <a:gd name="connsiteX2" fmla="*/ 1262165 w 1262165"/>
              <a:gd name="connsiteY2" fmla="*/ 639479 h 639479"/>
              <a:gd name="connsiteX3" fmla="*/ 0 w 1262165"/>
              <a:gd name="connsiteY3" fmla="*/ 639479 h 639479"/>
              <a:gd name="connsiteX4" fmla="*/ 0 w 1262165"/>
              <a:gd name="connsiteY4" fmla="*/ 0 h 639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165" h="639479">
                <a:moveTo>
                  <a:pt x="0" y="0"/>
                </a:moveTo>
                <a:lnTo>
                  <a:pt x="1262165" y="0"/>
                </a:lnTo>
                <a:lnTo>
                  <a:pt x="1262165" y="639479"/>
                </a:lnTo>
                <a:lnTo>
                  <a:pt x="0" y="6394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marL="0" lvl="0" indent="0" algn="ctr" defTabSz="533400">
              <a:lnSpc>
                <a:spcPct val="90000"/>
              </a:lnSpc>
              <a:spcBef>
                <a:spcPct val="0"/>
              </a:spcBef>
              <a:spcAft>
                <a:spcPct val="35000"/>
              </a:spcAft>
              <a:buNone/>
            </a:pPr>
            <a:r>
              <a:rPr lang="fr-FR" sz="1400" b="1" kern="1200" cap="small" spc="50" dirty="0"/>
              <a:t>demande à l’administration</a:t>
            </a:r>
          </a:p>
        </p:txBody>
      </p:sp>
      <p:sp>
        <p:nvSpPr>
          <p:cNvPr id="12" name="Forme libre : forme 11">
            <a:extLst>
              <a:ext uri="{FF2B5EF4-FFF2-40B4-BE49-F238E27FC236}">
                <a16:creationId xmlns:a16="http://schemas.microsoft.com/office/drawing/2014/main" id="{6A0898B8-2893-41F3-B906-1D678D82FB47}"/>
              </a:ext>
            </a:extLst>
          </p:cNvPr>
          <p:cNvSpPr/>
          <p:nvPr/>
        </p:nvSpPr>
        <p:spPr>
          <a:xfrm>
            <a:off x="2555988" y="1668303"/>
            <a:ext cx="1496904" cy="338793"/>
          </a:xfrm>
          <a:custGeom>
            <a:avLst/>
            <a:gdLst>
              <a:gd name="connsiteX0" fmla="*/ 0 w 757791"/>
              <a:gd name="connsiteY0" fmla="*/ 0 h 639479"/>
              <a:gd name="connsiteX1" fmla="*/ 757791 w 757791"/>
              <a:gd name="connsiteY1" fmla="*/ 0 h 639479"/>
              <a:gd name="connsiteX2" fmla="*/ 757791 w 757791"/>
              <a:gd name="connsiteY2" fmla="*/ 639479 h 639479"/>
              <a:gd name="connsiteX3" fmla="*/ 0 w 757791"/>
              <a:gd name="connsiteY3" fmla="*/ 639479 h 639479"/>
              <a:gd name="connsiteX4" fmla="*/ 0 w 757791"/>
              <a:gd name="connsiteY4" fmla="*/ 0 h 639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791" h="639479">
                <a:moveTo>
                  <a:pt x="0" y="0"/>
                </a:moveTo>
                <a:lnTo>
                  <a:pt x="757791" y="0"/>
                </a:lnTo>
                <a:lnTo>
                  <a:pt x="757791" y="639479"/>
                </a:lnTo>
                <a:lnTo>
                  <a:pt x="0" y="6394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fr-FR" sz="1400" b="1" kern="1200" cap="small" spc="50" dirty="0"/>
              <a:t>saisine de la </a:t>
            </a:r>
            <a:r>
              <a:rPr lang="fr-FR" sz="1400" b="1" kern="1200" cap="small" spc="50" dirty="0" err="1"/>
              <a:t>cada</a:t>
            </a:r>
            <a:endParaRPr lang="fr-FR" sz="1400" b="1" kern="1200" cap="small" spc="50" dirty="0"/>
          </a:p>
        </p:txBody>
      </p:sp>
      <p:sp>
        <p:nvSpPr>
          <p:cNvPr id="14" name="Forme libre : forme 13">
            <a:extLst>
              <a:ext uri="{FF2B5EF4-FFF2-40B4-BE49-F238E27FC236}">
                <a16:creationId xmlns:a16="http://schemas.microsoft.com/office/drawing/2014/main" id="{DDC1F77A-5D19-4CDB-A60D-4AD271A6C15C}"/>
              </a:ext>
            </a:extLst>
          </p:cNvPr>
          <p:cNvSpPr/>
          <p:nvPr/>
        </p:nvSpPr>
        <p:spPr>
          <a:xfrm>
            <a:off x="3330635" y="2117601"/>
            <a:ext cx="1262165" cy="295951"/>
          </a:xfrm>
          <a:custGeom>
            <a:avLst/>
            <a:gdLst>
              <a:gd name="connsiteX0" fmla="*/ 0 w 1262165"/>
              <a:gd name="connsiteY0" fmla="*/ 0 h 639479"/>
              <a:gd name="connsiteX1" fmla="*/ 1262165 w 1262165"/>
              <a:gd name="connsiteY1" fmla="*/ 0 h 639479"/>
              <a:gd name="connsiteX2" fmla="*/ 1262165 w 1262165"/>
              <a:gd name="connsiteY2" fmla="*/ 639479 h 639479"/>
              <a:gd name="connsiteX3" fmla="*/ 0 w 1262165"/>
              <a:gd name="connsiteY3" fmla="*/ 639479 h 639479"/>
              <a:gd name="connsiteX4" fmla="*/ 0 w 1262165"/>
              <a:gd name="connsiteY4" fmla="*/ 0 h 639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165" h="639479">
                <a:moveTo>
                  <a:pt x="0" y="0"/>
                </a:moveTo>
                <a:lnTo>
                  <a:pt x="1262165" y="0"/>
                </a:lnTo>
                <a:lnTo>
                  <a:pt x="1262165" y="639479"/>
                </a:lnTo>
                <a:lnTo>
                  <a:pt x="0" y="6394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fr-FR" sz="1400" b="1" kern="1200" cap="small" spc="50" dirty="0"/>
              <a:t>récépissé</a:t>
            </a:r>
          </a:p>
        </p:txBody>
      </p:sp>
      <p:sp>
        <p:nvSpPr>
          <p:cNvPr id="16" name="Forme libre : forme 15">
            <a:extLst>
              <a:ext uri="{FF2B5EF4-FFF2-40B4-BE49-F238E27FC236}">
                <a16:creationId xmlns:a16="http://schemas.microsoft.com/office/drawing/2014/main" id="{45679991-19D3-45F2-82ED-5E82269A56F9}"/>
              </a:ext>
            </a:extLst>
          </p:cNvPr>
          <p:cNvSpPr/>
          <p:nvPr/>
        </p:nvSpPr>
        <p:spPr>
          <a:xfrm>
            <a:off x="3898253" y="2518713"/>
            <a:ext cx="1262165" cy="327193"/>
          </a:xfrm>
          <a:custGeom>
            <a:avLst/>
            <a:gdLst>
              <a:gd name="connsiteX0" fmla="*/ 0 w 1262165"/>
              <a:gd name="connsiteY0" fmla="*/ 0 h 639479"/>
              <a:gd name="connsiteX1" fmla="*/ 1262165 w 1262165"/>
              <a:gd name="connsiteY1" fmla="*/ 0 h 639479"/>
              <a:gd name="connsiteX2" fmla="*/ 1262165 w 1262165"/>
              <a:gd name="connsiteY2" fmla="*/ 639479 h 639479"/>
              <a:gd name="connsiteX3" fmla="*/ 0 w 1262165"/>
              <a:gd name="connsiteY3" fmla="*/ 639479 h 639479"/>
              <a:gd name="connsiteX4" fmla="*/ 0 w 1262165"/>
              <a:gd name="connsiteY4" fmla="*/ 0 h 639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165" h="639479">
                <a:moveTo>
                  <a:pt x="0" y="0"/>
                </a:moveTo>
                <a:lnTo>
                  <a:pt x="1262165" y="0"/>
                </a:lnTo>
                <a:lnTo>
                  <a:pt x="1262165" y="639479"/>
                </a:lnTo>
                <a:lnTo>
                  <a:pt x="0" y="6394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fr-FR" sz="1400" b="1" kern="1200" cap="small" spc="50" dirty="0"/>
              <a:t>avis</a:t>
            </a:r>
          </a:p>
        </p:txBody>
      </p:sp>
      <p:sp>
        <p:nvSpPr>
          <p:cNvPr id="18" name="Forme libre : forme 17">
            <a:extLst>
              <a:ext uri="{FF2B5EF4-FFF2-40B4-BE49-F238E27FC236}">
                <a16:creationId xmlns:a16="http://schemas.microsoft.com/office/drawing/2014/main" id="{400B9E6D-041D-4F62-8A0C-B14AF98363F4}"/>
              </a:ext>
            </a:extLst>
          </p:cNvPr>
          <p:cNvSpPr/>
          <p:nvPr/>
        </p:nvSpPr>
        <p:spPr>
          <a:xfrm>
            <a:off x="6534963" y="3926281"/>
            <a:ext cx="1630556" cy="321029"/>
          </a:xfrm>
          <a:custGeom>
            <a:avLst/>
            <a:gdLst>
              <a:gd name="connsiteX0" fmla="*/ 0 w 1464313"/>
              <a:gd name="connsiteY0" fmla="*/ 0 h 639479"/>
              <a:gd name="connsiteX1" fmla="*/ 1464313 w 1464313"/>
              <a:gd name="connsiteY1" fmla="*/ 0 h 639479"/>
              <a:gd name="connsiteX2" fmla="*/ 1464313 w 1464313"/>
              <a:gd name="connsiteY2" fmla="*/ 639479 h 639479"/>
              <a:gd name="connsiteX3" fmla="*/ 0 w 1464313"/>
              <a:gd name="connsiteY3" fmla="*/ 639479 h 639479"/>
              <a:gd name="connsiteX4" fmla="*/ 0 w 1464313"/>
              <a:gd name="connsiteY4" fmla="*/ 0 h 639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4313" h="639479">
                <a:moveTo>
                  <a:pt x="0" y="0"/>
                </a:moveTo>
                <a:lnTo>
                  <a:pt x="1464313" y="0"/>
                </a:lnTo>
                <a:lnTo>
                  <a:pt x="1464313" y="639479"/>
                </a:lnTo>
                <a:lnTo>
                  <a:pt x="0" y="6394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b" anchorCtr="0">
            <a:noAutofit/>
          </a:bodyPr>
          <a:lstStyle/>
          <a:p>
            <a:pPr marL="0" lvl="0" indent="0" algn="ctr" defTabSz="533400">
              <a:lnSpc>
                <a:spcPts val="1300"/>
              </a:lnSpc>
              <a:spcBef>
                <a:spcPct val="0"/>
              </a:spcBef>
              <a:spcAft>
                <a:spcPct val="35000"/>
              </a:spcAft>
              <a:buNone/>
            </a:pPr>
            <a:r>
              <a:rPr lang="fr-FR" sz="1400" b="1" kern="1200" cap="small" spc="50" baseline="0" dirty="0"/>
              <a:t>recours au tribunal administratif</a:t>
            </a:r>
          </a:p>
        </p:txBody>
      </p:sp>
      <p:sp>
        <p:nvSpPr>
          <p:cNvPr id="20" name="Forme libre : forme 19">
            <a:extLst>
              <a:ext uri="{FF2B5EF4-FFF2-40B4-BE49-F238E27FC236}">
                <a16:creationId xmlns:a16="http://schemas.microsoft.com/office/drawing/2014/main" id="{1791A351-5076-4D96-8C2B-48DEA99AB721}"/>
              </a:ext>
            </a:extLst>
          </p:cNvPr>
          <p:cNvSpPr/>
          <p:nvPr/>
        </p:nvSpPr>
        <p:spPr>
          <a:xfrm>
            <a:off x="8857810" y="4843006"/>
            <a:ext cx="1660577" cy="639479"/>
          </a:xfrm>
          <a:custGeom>
            <a:avLst/>
            <a:gdLst>
              <a:gd name="connsiteX0" fmla="*/ 0 w 1262165"/>
              <a:gd name="connsiteY0" fmla="*/ 0 h 639479"/>
              <a:gd name="connsiteX1" fmla="*/ 1262165 w 1262165"/>
              <a:gd name="connsiteY1" fmla="*/ 0 h 639479"/>
              <a:gd name="connsiteX2" fmla="*/ 1262165 w 1262165"/>
              <a:gd name="connsiteY2" fmla="*/ 639479 h 639479"/>
              <a:gd name="connsiteX3" fmla="*/ 0 w 1262165"/>
              <a:gd name="connsiteY3" fmla="*/ 639479 h 639479"/>
              <a:gd name="connsiteX4" fmla="*/ 0 w 1262165"/>
              <a:gd name="connsiteY4" fmla="*/ 0 h 639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165" h="639479">
                <a:moveTo>
                  <a:pt x="0" y="0"/>
                </a:moveTo>
                <a:lnTo>
                  <a:pt x="1262165" y="0"/>
                </a:lnTo>
                <a:lnTo>
                  <a:pt x="1262165" y="639479"/>
                </a:lnTo>
                <a:lnTo>
                  <a:pt x="0" y="6394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t" anchorCtr="0">
            <a:noAutofit/>
          </a:bodyPr>
          <a:lstStyle/>
          <a:p>
            <a:pPr marL="0" lvl="0" indent="0" algn="ctr" defTabSz="533400">
              <a:lnSpc>
                <a:spcPts val="1300"/>
              </a:lnSpc>
              <a:spcBef>
                <a:spcPct val="0"/>
              </a:spcBef>
              <a:spcAft>
                <a:spcPct val="35000"/>
              </a:spcAft>
              <a:buNone/>
            </a:pPr>
            <a:r>
              <a:rPr lang="fr-FR" sz="1400" b="1" kern="1200" cap="small" spc="50" baseline="0" dirty="0"/>
              <a:t>pourvoi en cassation (conseil d’état)</a:t>
            </a:r>
          </a:p>
        </p:txBody>
      </p:sp>
      <p:sp>
        <p:nvSpPr>
          <p:cNvPr id="23" name="ZoneTexte 22">
            <a:extLst>
              <a:ext uri="{FF2B5EF4-FFF2-40B4-BE49-F238E27FC236}">
                <a16:creationId xmlns:a16="http://schemas.microsoft.com/office/drawing/2014/main" id="{CB04DFAC-CEE7-4704-AB63-684A4EA7094D}"/>
              </a:ext>
            </a:extLst>
          </p:cNvPr>
          <p:cNvSpPr txBox="1"/>
          <p:nvPr/>
        </p:nvSpPr>
        <p:spPr>
          <a:xfrm>
            <a:off x="965088" y="2239921"/>
            <a:ext cx="1117438" cy="743793"/>
          </a:xfrm>
          <a:prstGeom prst="rect">
            <a:avLst/>
          </a:prstGeom>
          <a:noFill/>
        </p:spPr>
        <p:txBody>
          <a:bodyPr wrap="square" rtlCol="0">
            <a:spAutoFit/>
          </a:bodyPr>
          <a:lstStyle/>
          <a:p>
            <a:pPr algn="ctr">
              <a:lnSpc>
                <a:spcPct val="110000"/>
              </a:lnSpc>
            </a:pPr>
            <a:r>
              <a:rPr lang="fr-FR" sz="1300" i="1" dirty="0"/>
              <a:t>un mois sans réponse ou </a:t>
            </a:r>
            <a:br>
              <a:rPr lang="fr-FR" sz="1300" i="1" dirty="0"/>
            </a:br>
            <a:r>
              <a:rPr lang="fr-FR" sz="1300" i="1" dirty="0"/>
              <a:t>refus explicite</a:t>
            </a:r>
          </a:p>
        </p:txBody>
      </p:sp>
      <p:sp>
        <p:nvSpPr>
          <p:cNvPr id="25" name="ZoneTexte 24">
            <a:hlinkClick r:id="rId2"/>
            <a:extLst>
              <a:ext uri="{FF2B5EF4-FFF2-40B4-BE49-F238E27FC236}">
                <a16:creationId xmlns:a16="http://schemas.microsoft.com/office/drawing/2014/main" id="{965A6452-C2FA-4EA2-814F-4349C29A6453}"/>
              </a:ext>
            </a:extLst>
          </p:cNvPr>
          <p:cNvSpPr txBox="1"/>
          <p:nvPr/>
        </p:nvSpPr>
        <p:spPr>
          <a:xfrm>
            <a:off x="3730104" y="3954304"/>
            <a:ext cx="1725392" cy="743793"/>
          </a:xfrm>
          <a:prstGeom prst="rect">
            <a:avLst/>
          </a:prstGeom>
          <a:noFill/>
        </p:spPr>
        <p:txBody>
          <a:bodyPr wrap="square" rtlCol="0">
            <a:spAutoFit/>
          </a:bodyPr>
          <a:lstStyle/>
          <a:p>
            <a:pPr algn="ctr">
              <a:lnSpc>
                <a:spcPct val="110000"/>
              </a:lnSpc>
            </a:pPr>
            <a:r>
              <a:rPr lang="fr-FR" sz="1300" i="1" dirty="0"/>
              <a:t>un mois sans réponse ou refus explicite</a:t>
            </a:r>
          </a:p>
          <a:p>
            <a:pPr algn="ctr">
              <a:lnSpc>
                <a:spcPct val="110000"/>
              </a:lnSpc>
            </a:pPr>
            <a:r>
              <a:rPr lang="fr-FR" sz="1300" i="1" dirty="0"/>
              <a:t>malgré un avis positif</a:t>
            </a:r>
          </a:p>
        </p:txBody>
      </p:sp>
      <p:sp>
        <p:nvSpPr>
          <p:cNvPr id="26" name="Forme libre : forme 25">
            <a:extLst>
              <a:ext uri="{FF2B5EF4-FFF2-40B4-BE49-F238E27FC236}">
                <a16:creationId xmlns:a16="http://schemas.microsoft.com/office/drawing/2014/main" id="{BF44B3F4-9080-4A48-8B5E-628104327AA6}"/>
              </a:ext>
            </a:extLst>
          </p:cNvPr>
          <p:cNvSpPr/>
          <p:nvPr/>
        </p:nvSpPr>
        <p:spPr>
          <a:xfrm>
            <a:off x="9856023" y="5430010"/>
            <a:ext cx="1262165" cy="403410"/>
          </a:xfrm>
          <a:custGeom>
            <a:avLst/>
            <a:gdLst>
              <a:gd name="connsiteX0" fmla="*/ 0 w 1262165"/>
              <a:gd name="connsiteY0" fmla="*/ 0 h 639479"/>
              <a:gd name="connsiteX1" fmla="*/ 1262165 w 1262165"/>
              <a:gd name="connsiteY1" fmla="*/ 0 h 639479"/>
              <a:gd name="connsiteX2" fmla="*/ 1262165 w 1262165"/>
              <a:gd name="connsiteY2" fmla="*/ 639479 h 639479"/>
              <a:gd name="connsiteX3" fmla="*/ 0 w 1262165"/>
              <a:gd name="connsiteY3" fmla="*/ 639479 h 639479"/>
              <a:gd name="connsiteX4" fmla="*/ 0 w 1262165"/>
              <a:gd name="connsiteY4" fmla="*/ 0 h 6394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2165" h="639479">
                <a:moveTo>
                  <a:pt x="0" y="0"/>
                </a:moveTo>
                <a:lnTo>
                  <a:pt x="1262165" y="0"/>
                </a:lnTo>
                <a:lnTo>
                  <a:pt x="1262165" y="639479"/>
                </a:lnTo>
                <a:lnTo>
                  <a:pt x="0" y="63947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85344" tIns="85344" rIns="85344" bIns="85344" numCol="1" spcCol="1270" anchor="t" anchorCtr="0">
            <a:noAutofit/>
          </a:bodyPr>
          <a:lstStyle/>
          <a:p>
            <a:pPr marL="0" lvl="0" indent="0" algn="ctr" defTabSz="533400">
              <a:lnSpc>
                <a:spcPct val="90000"/>
              </a:lnSpc>
              <a:spcBef>
                <a:spcPct val="0"/>
              </a:spcBef>
              <a:spcAft>
                <a:spcPct val="35000"/>
              </a:spcAft>
              <a:buNone/>
            </a:pPr>
            <a:r>
              <a:rPr lang="fr-FR" sz="1400" b="1" kern="1200" cap="small" spc="50" baseline="0" dirty="0"/>
              <a:t>jurisprudence</a:t>
            </a:r>
          </a:p>
        </p:txBody>
      </p:sp>
      <p:grpSp>
        <p:nvGrpSpPr>
          <p:cNvPr id="3" name="Groupe 2">
            <a:extLst>
              <a:ext uri="{FF2B5EF4-FFF2-40B4-BE49-F238E27FC236}">
                <a16:creationId xmlns:a16="http://schemas.microsoft.com/office/drawing/2014/main" id="{3FCE027A-5B30-47F6-9A24-9D6424C301E5}"/>
              </a:ext>
            </a:extLst>
          </p:cNvPr>
          <p:cNvGrpSpPr/>
          <p:nvPr/>
        </p:nvGrpSpPr>
        <p:grpSpPr>
          <a:xfrm rot="1660684">
            <a:off x="-532691" y="3225646"/>
            <a:ext cx="11593639" cy="639479"/>
            <a:chOff x="377863" y="3516423"/>
            <a:chExt cx="10838217" cy="639479"/>
          </a:xfrm>
        </p:grpSpPr>
        <p:sp>
          <p:nvSpPr>
            <p:cNvPr id="9" name="Flèche : droite à entaille 8">
              <a:extLst>
                <a:ext uri="{FF2B5EF4-FFF2-40B4-BE49-F238E27FC236}">
                  <a16:creationId xmlns:a16="http://schemas.microsoft.com/office/drawing/2014/main" id="{2BD8F96C-CADD-46BE-909B-D36A3924B851}"/>
                </a:ext>
              </a:extLst>
            </p:cNvPr>
            <p:cNvSpPr/>
            <p:nvPr/>
          </p:nvSpPr>
          <p:spPr>
            <a:xfrm>
              <a:off x="377863" y="3516423"/>
              <a:ext cx="10838217" cy="639479"/>
            </a:xfrm>
            <a:prstGeom prst="notchedRightArrow">
              <a:avLst/>
            </a:prstGeom>
            <a:solidFill>
              <a:schemeClr val="accent1">
                <a:lumMod val="40000"/>
                <a:lumOff val="60000"/>
              </a:schemeClr>
            </a:solidFill>
            <a:ln>
              <a:solidFill>
                <a:schemeClr val="accent1">
                  <a:lumMod val="60000"/>
                  <a:lumOff val="40000"/>
                </a:schemeClr>
              </a:solidFill>
            </a:ln>
          </p:spPr>
          <p:style>
            <a:lnRef idx="0">
              <a:scrgbClr r="0" g="0" b="0"/>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11" name="Ellipse 10">
              <a:extLst>
                <a:ext uri="{FF2B5EF4-FFF2-40B4-BE49-F238E27FC236}">
                  <a16:creationId xmlns:a16="http://schemas.microsoft.com/office/drawing/2014/main" id="{43B54DFA-078D-4B46-97C1-8E4FC8757495}"/>
                </a:ext>
              </a:extLst>
            </p:cNvPr>
            <p:cNvSpPr/>
            <p:nvPr/>
          </p:nvSpPr>
          <p:spPr>
            <a:xfrm>
              <a:off x="933915" y="3756228"/>
              <a:ext cx="159869" cy="159869"/>
            </a:xfrm>
            <a:prstGeom prst="ellipse">
              <a:avLst/>
            </a:prstGeom>
            <a:solidFill>
              <a:srgbClr val="408BA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Ellipse 12">
              <a:extLst>
                <a:ext uri="{FF2B5EF4-FFF2-40B4-BE49-F238E27FC236}">
                  <a16:creationId xmlns:a16="http://schemas.microsoft.com/office/drawing/2014/main" id="{5CEE434F-42C5-4C10-99F6-522F6E5BFDED}"/>
                </a:ext>
              </a:extLst>
            </p:cNvPr>
            <p:cNvSpPr/>
            <p:nvPr/>
          </p:nvSpPr>
          <p:spPr>
            <a:xfrm>
              <a:off x="2846423" y="3756228"/>
              <a:ext cx="159869" cy="159869"/>
            </a:xfrm>
            <a:prstGeom prst="ellipse">
              <a:avLst/>
            </a:prstGeom>
            <a:solidFill>
              <a:srgbClr val="408BA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Ellipse 14">
              <a:extLst>
                <a:ext uri="{FF2B5EF4-FFF2-40B4-BE49-F238E27FC236}">
                  <a16:creationId xmlns:a16="http://schemas.microsoft.com/office/drawing/2014/main" id="{5617E5DB-9C10-4928-9221-86D64F56B31D}"/>
                </a:ext>
              </a:extLst>
            </p:cNvPr>
            <p:cNvSpPr/>
            <p:nvPr/>
          </p:nvSpPr>
          <p:spPr>
            <a:xfrm>
              <a:off x="3659244" y="3756228"/>
              <a:ext cx="159869" cy="159869"/>
            </a:xfrm>
            <a:prstGeom prst="ellipse">
              <a:avLst/>
            </a:prstGeom>
            <a:solidFill>
              <a:srgbClr val="204D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Ellipse 16">
              <a:extLst>
                <a:ext uri="{FF2B5EF4-FFF2-40B4-BE49-F238E27FC236}">
                  <a16:creationId xmlns:a16="http://schemas.microsoft.com/office/drawing/2014/main" id="{3CF3D3C7-D462-4B5D-8BE3-939502B0B3C5}"/>
                </a:ext>
              </a:extLst>
            </p:cNvPr>
            <p:cNvSpPr/>
            <p:nvPr/>
          </p:nvSpPr>
          <p:spPr>
            <a:xfrm>
              <a:off x="4477606" y="3756228"/>
              <a:ext cx="159869" cy="159869"/>
            </a:xfrm>
            <a:prstGeom prst="ellipse">
              <a:avLst/>
            </a:prstGeom>
            <a:solidFill>
              <a:srgbClr val="204D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9" name="Ellipse 18">
              <a:extLst>
                <a:ext uri="{FF2B5EF4-FFF2-40B4-BE49-F238E27FC236}">
                  <a16:creationId xmlns:a16="http://schemas.microsoft.com/office/drawing/2014/main" id="{1EADC66B-1D91-4051-896C-DFA05E842994}"/>
                </a:ext>
              </a:extLst>
            </p:cNvPr>
            <p:cNvSpPr/>
            <p:nvPr/>
          </p:nvSpPr>
          <p:spPr>
            <a:xfrm>
              <a:off x="6405502" y="3753812"/>
              <a:ext cx="159869" cy="159869"/>
            </a:xfrm>
            <a:prstGeom prst="ellipse">
              <a:avLst/>
            </a:prstGeom>
            <a:solidFill>
              <a:srgbClr val="408BA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1" name="Ellipse 20">
              <a:extLst>
                <a:ext uri="{FF2B5EF4-FFF2-40B4-BE49-F238E27FC236}">
                  <a16:creationId xmlns:a16="http://schemas.microsoft.com/office/drawing/2014/main" id="{BE1868E9-72BC-4D06-A589-880A75BA56B9}"/>
                </a:ext>
              </a:extLst>
            </p:cNvPr>
            <p:cNvSpPr/>
            <p:nvPr/>
          </p:nvSpPr>
          <p:spPr>
            <a:xfrm>
              <a:off x="9509963" y="3756228"/>
              <a:ext cx="159869" cy="159869"/>
            </a:xfrm>
            <a:prstGeom prst="ellipse">
              <a:avLst/>
            </a:prstGeom>
            <a:solidFill>
              <a:srgbClr val="408BAA"/>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7" name="Ellipse 26">
              <a:extLst>
                <a:ext uri="{FF2B5EF4-FFF2-40B4-BE49-F238E27FC236}">
                  <a16:creationId xmlns:a16="http://schemas.microsoft.com/office/drawing/2014/main" id="{422D638F-52C2-4658-946B-665100B20137}"/>
                </a:ext>
              </a:extLst>
            </p:cNvPr>
            <p:cNvSpPr/>
            <p:nvPr/>
          </p:nvSpPr>
          <p:spPr>
            <a:xfrm>
              <a:off x="10626093" y="3756228"/>
              <a:ext cx="159869" cy="159869"/>
            </a:xfrm>
            <a:prstGeom prst="ellipse">
              <a:avLst/>
            </a:prstGeom>
            <a:solidFill>
              <a:srgbClr val="204D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cxnSp>
          <p:nvCxnSpPr>
            <p:cNvPr id="28" name="Connecteur droit 27">
              <a:extLst>
                <a:ext uri="{FF2B5EF4-FFF2-40B4-BE49-F238E27FC236}">
                  <a16:creationId xmlns:a16="http://schemas.microsoft.com/office/drawing/2014/main" id="{A4A3BE9E-F911-4862-9B44-ECB09D30A8CA}"/>
                </a:ext>
              </a:extLst>
            </p:cNvPr>
            <p:cNvCxnSpPr>
              <a:stCxn id="13" idx="6"/>
              <a:endCxn id="15" idx="2"/>
            </p:cNvCxnSpPr>
            <p:nvPr/>
          </p:nvCxnSpPr>
          <p:spPr>
            <a:xfrm>
              <a:off x="3006292" y="3836163"/>
              <a:ext cx="652952" cy="0"/>
            </a:xfrm>
            <a:prstGeom prst="line">
              <a:avLst/>
            </a:prstGeom>
            <a:ln>
              <a:solidFill>
                <a:srgbClr val="204D60"/>
              </a:solidFill>
              <a:prstDash val="dash"/>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A6D49769-1E66-48E3-A175-AEBCBC32121E}"/>
                </a:ext>
              </a:extLst>
            </p:cNvPr>
            <p:cNvCxnSpPr>
              <a:cxnSpLocks/>
              <a:stCxn id="15" idx="6"/>
              <a:endCxn id="17" idx="2"/>
            </p:cNvCxnSpPr>
            <p:nvPr/>
          </p:nvCxnSpPr>
          <p:spPr>
            <a:xfrm>
              <a:off x="3819113" y="3836163"/>
              <a:ext cx="658493" cy="0"/>
            </a:xfrm>
            <a:prstGeom prst="line">
              <a:avLst/>
            </a:prstGeom>
            <a:ln>
              <a:solidFill>
                <a:srgbClr val="204D60"/>
              </a:solidFill>
              <a:prstDash val="dash"/>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E69251F4-3B7C-499E-93A6-9BF758983A63}"/>
                </a:ext>
              </a:extLst>
            </p:cNvPr>
            <p:cNvCxnSpPr>
              <a:cxnSpLocks/>
              <a:stCxn id="21" idx="6"/>
              <a:endCxn id="27" idx="2"/>
            </p:cNvCxnSpPr>
            <p:nvPr/>
          </p:nvCxnSpPr>
          <p:spPr>
            <a:xfrm>
              <a:off x="9669832" y="3836163"/>
              <a:ext cx="956261" cy="0"/>
            </a:xfrm>
            <a:prstGeom prst="line">
              <a:avLst/>
            </a:prstGeom>
            <a:ln>
              <a:solidFill>
                <a:srgbClr val="204D60"/>
              </a:solidFill>
              <a:prstDash val="dash"/>
            </a:ln>
          </p:spPr>
          <p:style>
            <a:lnRef idx="1">
              <a:schemeClr val="accent1"/>
            </a:lnRef>
            <a:fillRef idx="0">
              <a:schemeClr val="accent1"/>
            </a:fillRef>
            <a:effectRef idx="0">
              <a:schemeClr val="accent1"/>
            </a:effectRef>
            <a:fontRef idx="minor">
              <a:schemeClr val="tx1"/>
            </a:fontRef>
          </p:style>
        </p:cxnSp>
      </p:grpSp>
      <p:sp>
        <p:nvSpPr>
          <p:cNvPr id="32" name="ZoneTexte 31">
            <a:hlinkClick r:id="rId2"/>
            <a:extLst>
              <a:ext uri="{FF2B5EF4-FFF2-40B4-BE49-F238E27FC236}">
                <a16:creationId xmlns:a16="http://schemas.microsoft.com/office/drawing/2014/main" id="{7D1033C3-5602-41CE-B7EC-9A849C4A6A1C}"/>
              </a:ext>
            </a:extLst>
          </p:cNvPr>
          <p:cNvSpPr txBox="1"/>
          <p:nvPr/>
        </p:nvSpPr>
        <p:spPr>
          <a:xfrm>
            <a:off x="7010399" y="5534812"/>
            <a:ext cx="1350431" cy="743793"/>
          </a:xfrm>
          <a:prstGeom prst="rect">
            <a:avLst/>
          </a:prstGeom>
          <a:noFill/>
        </p:spPr>
        <p:txBody>
          <a:bodyPr wrap="square" rtlCol="0">
            <a:spAutoFit/>
          </a:bodyPr>
          <a:lstStyle/>
          <a:p>
            <a:pPr algn="ctr">
              <a:lnSpc>
                <a:spcPct val="110000"/>
              </a:lnSpc>
            </a:pPr>
            <a:r>
              <a:rPr lang="fr-FR" sz="1300" i="1" dirty="0"/>
              <a:t>en cas de décision défavorable et contestable</a:t>
            </a:r>
          </a:p>
        </p:txBody>
      </p:sp>
      <p:pic>
        <p:nvPicPr>
          <p:cNvPr id="34" name="Image 33">
            <a:hlinkClick r:id="rId3"/>
            <a:extLst>
              <a:ext uri="{FF2B5EF4-FFF2-40B4-BE49-F238E27FC236}">
                <a16:creationId xmlns:a16="http://schemas.microsoft.com/office/drawing/2014/main" id="{BFD1F055-620A-4E27-8889-895CA83DCD8C}"/>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905126" y="489531"/>
            <a:ext cx="2077021" cy="692339"/>
          </a:xfrm>
          <a:prstGeom prst="rect">
            <a:avLst/>
          </a:prstGeom>
        </p:spPr>
      </p:pic>
      <p:pic>
        <p:nvPicPr>
          <p:cNvPr id="38" name="Image 37">
            <a:hlinkClick r:id="rId6"/>
            <a:extLst>
              <a:ext uri="{FF2B5EF4-FFF2-40B4-BE49-F238E27FC236}">
                <a16:creationId xmlns:a16="http://schemas.microsoft.com/office/drawing/2014/main" id="{A9D21C86-FD5D-49B3-B55E-C83E43386B02}"/>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1500"/>
                    </a14:imgEffect>
                    <a14:imgEffect>
                      <a14:brightnessContrast bright="-42000" contrast="-12000"/>
                    </a14:imgEffect>
                  </a14:imgLayer>
                </a14:imgProps>
              </a:ext>
              <a:ext uri="{28A0092B-C50C-407E-A947-70E740481C1C}">
                <a14:useLocalDpi xmlns:a14="http://schemas.microsoft.com/office/drawing/2010/main" val="0"/>
              </a:ext>
            </a:extLst>
          </a:blip>
          <a:stretch>
            <a:fillRect/>
          </a:stretch>
        </p:blipFill>
        <p:spPr>
          <a:xfrm>
            <a:off x="6048530" y="2965441"/>
            <a:ext cx="2205283" cy="778019"/>
          </a:xfrm>
          <a:prstGeom prst="rect">
            <a:avLst/>
          </a:prstGeom>
        </p:spPr>
      </p:pic>
      <p:cxnSp>
        <p:nvCxnSpPr>
          <p:cNvPr id="22" name="Connecteur droit avec flèche 43">
            <a:extLst>
              <a:ext uri="{FF2B5EF4-FFF2-40B4-BE49-F238E27FC236}">
                <a16:creationId xmlns:a16="http://schemas.microsoft.com/office/drawing/2014/main" id="{1B9319B7-DCEE-47DC-A4E2-A315A8096D35}"/>
              </a:ext>
            </a:extLst>
          </p:cNvPr>
          <p:cNvCxnSpPr>
            <a:cxnSpLocks/>
            <a:stCxn id="11" idx="5"/>
            <a:endCxn id="23" idx="1"/>
          </p:cNvCxnSpPr>
          <p:nvPr/>
        </p:nvCxnSpPr>
        <p:spPr>
          <a:xfrm rot="16200000" flipH="1">
            <a:off x="180275" y="1827004"/>
            <a:ext cx="1364925" cy="204701"/>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eur droit avec flèche 43">
            <a:extLst>
              <a:ext uri="{FF2B5EF4-FFF2-40B4-BE49-F238E27FC236}">
                <a16:creationId xmlns:a16="http://schemas.microsoft.com/office/drawing/2014/main" id="{7BC23CBF-FE55-4C28-8789-79C95279FE83}"/>
              </a:ext>
            </a:extLst>
          </p:cNvPr>
          <p:cNvCxnSpPr>
            <a:cxnSpLocks/>
            <a:stCxn id="17" idx="5"/>
            <a:endCxn id="25" idx="1"/>
          </p:cNvCxnSpPr>
          <p:nvPr/>
        </p:nvCxnSpPr>
        <p:spPr>
          <a:xfrm rot="5400000">
            <a:off x="3264446" y="3473336"/>
            <a:ext cx="1318523" cy="387206"/>
          </a:xfrm>
          <a:prstGeom prst="bentConnector4">
            <a:avLst>
              <a:gd name="adj1" fmla="val 43775"/>
              <a:gd name="adj2" fmla="val 159038"/>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cteur droit avec flèche 43">
            <a:extLst>
              <a:ext uri="{FF2B5EF4-FFF2-40B4-BE49-F238E27FC236}">
                <a16:creationId xmlns:a16="http://schemas.microsoft.com/office/drawing/2014/main" id="{49E2AA4F-259C-4626-A2FD-4A9159A8871C}"/>
              </a:ext>
            </a:extLst>
          </p:cNvPr>
          <p:cNvCxnSpPr>
            <a:cxnSpLocks/>
            <a:stCxn id="23" idx="3"/>
            <a:endCxn id="13" idx="2"/>
          </p:cNvCxnSpPr>
          <p:nvPr/>
        </p:nvCxnSpPr>
        <p:spPr>
          <a:xfrm flipV="1">
            <a:off x="2082526" y="2079321"/>
            <a:ext cx="386560" cy="532497"/>
          </a:xfrm>
          <a:prstGeom prst="bent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necteur droit avec flèche 43">
            <a:extLst>
              <a:ext uri="{FF2B5EF4-FFF2-40B4-BE49-F238E27FC236}">
                <a16:creationId xmlns:a16="http://schemas.microsoft.com/office/drawing/2014/main" id="{22C885D7-28B9-4E7E-B9D1-D2B4213809B5}"/>
              </a:ext>
            </a:extLst>
          </p:cNvPr>
          <p:cNvCxnSpPr>
            <a:cxnSpLocks/>
            <a:stCxn id="11" idx="4"/>
            <a:endCxn id="49" idx="1"/>
          </p:cNvCxnSpPr>
          <p:nvPr/>
        </p:nvCxnSpPr>
        <p:spPr>
          <a:xfrm rot="16200000" flipH="1">
            <a:off x="-1153525" y="3089033"/>
            <a:ext cx="4062645" cy="363659"/>
          </a:xfrm>
          <a:prstGeom prst="bentConnector2">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onnecteur droit avec flèche 43">
            <a:extLst>
              <a:ext uri="{FF2B5EF4-FFF2-40B4-BE49-F238E27FC236}">
                <a16:creationId xmlns:a16="http://schemas.microsoft.com/office/drawing/2014/main" id="{BD9287EE-D5AB-4253-A6FD-6F5D5A6D4CC4}"/>
              </a:ext>
            </a:extLst>
          </p:cNvPr>
          <p:cNvCxnSpPr>
            <a:cxnSpLocks/>
            <a:stCxn id="17" idx="4"/>
            <a:endCxn id="49" idx="0"/>
          </p:cNvCxnSpPr>
          <p:nvPr/>
        </p:nvCxnSpPr>
        <p:spPr>
          <a:xfrm rot="5400000">
            <a:off x="2350898" y="2900345"/>
            <a:ext cx="1602013" cy="1801974"/>
          </a:xfrm>
          <a:prstGeom prst="bentConnector3">
            <a:avLst>
              <a:gd name="adj1" fmla="val 32163"/>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204" name="Groupe 203">
            <a:extLst>
              <a:ext uri="{FF2B5EF4-FFF2-40B4-BE49-F238E27FC236}">
                <a16:creationId xmlns:a16="http://schemas.microsoft.com/office/drawing/2014/main" id="{B2E2183D-86A7-40EA-BA44-6E423D3C4D6C}"/>
              </a:ext>
            </a:extLst>
          </p:cNvPr>
          <p:cNvGrpSpPr/>
          <p:nvPr/>
        </p:nvGrpSpPr>
        <p:grpSpPr>
          <a:xfrm>
            <a:off x="3961546" y="1591421"/>
            <a:ext cx="3189625" cy="729554"/>
            <a:chOff x="3932541" y="1598457"/>
            <a:chExt cx="3189625" cy="729554"/>
          </a:xfrm>
        </p:grpSpPr>
        <p:pic>
          <p:nvPicPr>
            <p:cNvPr id="35" name="Image 34">
              <a:hlinkClick r:id="rId9"/>
              <a:extLst>
                <a:ext uri="{FF2B5EF4-FFF2-40B4-BE49-F238E27FC236}">
                  <a16:creationId xmlns:a16="http://schemas.microsoft.com/office/drawing/2014/main" id="{6352554D-A51F-47F3-8B47-816049624043}"/>
                </a:ext>
              </a:extLst>
            </p:cNvPr>
            <p:cNvPicPr>
              <a:picLocks noChangeAspect="1"/>
            </p:cNvPicPr>
            <p:nvPr/>
          </p:nvPicPr>
          <p:blipFill>
            <a:blip r:embed="rId10">
              <a:extLst>
                <a:ext uri="{BEBA8EAE-BF5A-486C-A8C5-ECC9F3942E4B}">
                  <a14:imgProps xmlns:a14="http://schemas.microsoft.com/office/drawing/2010/main">
                    <a14:imgLayer r:embed="rId11">
                      <a14:imgEffect>
                        <a14:saturation sat="4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202873" y="1598457"/>
              <a:ext cx="2596082" cy="463891"/>
            </a:xfrm>
            <a:prstGeom prst="rect">
              <a:avLst/>
            </a:prstGeom>
          </p:spPr>
        </p:pic>
        <p:sp>
          <p:nvSpPr>
            <p:cNvPr id="102" name="ZoneTexte 101">
              <a:extLst>
                <a:ext uri="{FF2B5EF4-FFF2-40B4-BE49-F238E27FC236}">
                  <a16:creationId xmlns:a16="http://schemas.microsoft.com/office/drawing/2014/main" id="{49EBCC8A-B17F-4D37-B10F-259DA5FC1288}"/>
                </a:ext>
              </a:extLst>
            </p:cNvPr>
            <p:cNvSpPr txBox="1"/>
            <p:nvPr/>
          </p:nvSpPr>
          <p:spPr>
            <a:xfrm>
              <a:off x="3932541" y="2051012"/>
              <a:ext cx="3189625" cy="276999"/>
            </a:xfrm>
            <a:prstGeom prst="rect">
              <a:avLst/>
            </a:prstGeom>
            <a:noFill/>
          </p:spPr>
          <p:txBody>
            <a:bodyPr wrap="square">
              <a:spAutoFit/>
            </a:bodyPr>
            <a:lstStyle/>
            <a:p>
              <a:pPr algn="ctr"/>
              <a:r>
                <a:rPr lang="fr-FR" sz="1200" dirty="0">
                  <a:solidFill>
                    <a:schemeClr val="accent1">
                      <a:lumMod val="75000"/>
                    </a:schemeClr>
                  </a:solidFill>
                  <a:latin typeface="Abel" panose="02000506030000020004" pitchFamily="2" charset="0"/>
                </a:rPr>
                <a:t>loi n°78-753 du 17 juillet 1978</a:t>
              </a:r>
              <a:endParaRPr lang="fr-FR" sz="1200" dirty="0">
                <a:solidFill>
                  <a:schemeClr val="accent1">
                    <a:lumMod val="75000"/>
                  </a:schemeClr>
                </a:solidFill>
              </a:endParaRPr>
            </a:p>
          </p:txBody>
        </p:sp>
      </p:grpSp>
      <p:cxnSp>
        <p:nvCxnSpPr>
          <p:cNvPr id="103" name="Connecteur droit avec flèche 43">
            <a:extLst>
              <a:ext uri="{FF2B5EF4-FFF2-40B4-BE49-F238E27FC236}">
                <a16:creationId xmlns:a16="http://schemas.microsoft.com/office/drawing/2014/main" id="{DAD5DBD5-55A5-4E7A-B255-DCAFC48820CA}"/>
              </a:ext>
            </a:extLst>
          </p:cNvPr>
          <p:cNvCxnSpPr>
            <a:cxnSpLocks/>
            <a:stCxn id="25" idx="3"/>
            <a:endCxn id="19" idx="2"/>
          </p:cNvCxnSpPr>
          <p:nvPr/>
        </p:nvCxnSpPr>
        <p:spPr>
          <a:xfrm flipV="1">
            <a:off x="5455496" y="3845612"/>
            <a:ext cx="386213" cy="480589"/>
          </a:xfrm>
          <a:prstGeom prst="bentConnector3">
            <a:avLst>
              <a:gd name="adj1" fmla="val 4260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1" name="Connecteur droit avec flèche 43">
            <a:extLst>
              <a:ext uri="{FF2B5EF4-FFF2-40B4-BE49-F238E27FC236}">
                <a16:creationId xmlns:a16="http://schemas.microsoft.com/office/drawing/2014/main" id="{55AB64EF-FE6F-440A-8AEB-DF2147D66465}"/>
              </a:ext>
            </a:extLst>
          </p:cNvPr>
          <p:cNvCxnSpPr>
            <a:cxnSpLocks/>
            <a:stCxn id="181" idx="5"/>
            <a:endCxn id="32" idx="1"/>
          </p:cNvCxnSpPr>
          <p:nvPr/>
        </p:nvCxnSpPr>
        <p:spPr>
          <a:xfrm rot="5400000">
            <a:off x="7120168" y="4969477"/>
            <a:ext cx="827463" cy="1047000"/>
          </a:xfrm>
          <a:prstGeom prst="bentConnector4">
            <a:avLst>
              <a:gd name="adj1" fmla="val 35477"/>
              <a:gd name="adj2" fmla="val 121834"/>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Connecteur droit avec flèche 43">
            <a:extLst>
              <a:ext uri="{FF2B5EF4-FFF2-40B4-BE49-F238E27FC236}">
                <a16:creationId xmlns:a16="http://schemas.microsoft.com/office/drawing/2014/main" id="{86956577-BBCF-4FF0-9844-98DEBEAE08DD}"/>
              </a:ext>
            </a:extLst>
          </p:cNvPr>
          <p:cNvCxnSpPr>
            <a:cxnSpLocks/>
            <a:stCxn id="32" idx="3"/>
            <a:endCxn id="21" idx="2"/>
          </p:cNvCxnSpPr>
          <p:nvPr/>
        </p:nvCxnSpPr>
        <p:spPr>
          <a:xfrm flipV="1">
            <a:off x="8360830" y="5390293"/>
            <a:ext cx="420599" cy="516416"/>
          </a:xfrm>
          <a:prstGeom prst="bent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Connecteur droit avec flèche 43">
            <a:extLst>
              <a:ext uri="{FF2B5EF4-FFF2-40B4-BE49-F238E27FC236}">
                <a16:creationId xmlns:a16="http://schemas.microsoft.com/office/drawing/2014/main" id="{421D0D5C-4CF3-4437-9CDB-13E63EB8148D}"/>
              </a:ext>
            </a:extLst>
          </p:cNvPr>
          <p:cNvCxnSpPr>
            <a:cxnSpLocks/>
            <a:stCxn id="181" idx="4"/>
            <a:endCxn id="49" idx="3"/>
          </p:cNvCxnSpPr>
          <p:nvPr/>
        </p:nvCxnSpPr>
        <p:spPr>
          <a:xfrm rot="5400000">
            <a:off x="5602448" y="2911654"/>
            <a:ext cx="230292" cy="4550773"/>
          </a:xfrm>
          <a:prstGeom prst="bentConnector2">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Connecteur droit avec flèche 43">
            <a:extLst>
              <a:ext uri="{FF2B5EF4-FFF2-40B4-BE49-F238E27FC236}">
                <a16:creationId xmlns:a16="http://schemas.microsoft.com/office/drawing/2014/main" id="{A775A25E-5D36-4B1A-B3FE-40A122908123}"/>
              </a:ext>
            </a:extLst>
          </p:cNvPr>
          <p:cNvCxnSpPr>
            <a:cxnSpLocks/>
            <a:stCxn id="27" idx="4"/>
            <a:endCxn id="49" idx="2"/>
          </p:cNvCxnSpPr>
          <p:nvPr/>
        </p:nvCxnSpPr>
        <p:spPr>
          <a:xfrm rot="5400000" flipH="1">
            <a:off x="6037449" y="2215502"/>
            <a:ext cx="53346" cy="7626409"/>
          </a:xfrm>
          <a:prstGeom prst="bentConnector3">
            <a:avLst>
              <a:gd name="adj1" fmla="val -695642"/>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178" name="ZoneTexte 177">
            <a:extLst>
              <a:ext uri="{FF2B5EF4-FFF2-40B4-BE49-F238E27FC236}">
                <a16:creationId xmlns:a16="http://schemas.microsoft.com/office/drawing/2014/main" id="{CD738F98-C4B3-418A-BF13-4AB3C27D7FF9}"/>
              </a:ext>
            </a:extLst>
          </p:cNvPr>
          <p:cNvSpPr txBox="1"/>
          <p:nvPr/>
        </p:nvSpPr>
        <p:spPr>
          <a:xfrm>
            <a:off x="8492044" y="3108941"/>
            <a:ext cx="2976485" cy="1169551"/>
          </a:xfrm>
          <a:prstGeom prst="rect">
            <a:avLst/>
          </a:prstGeom>
          <a:noFill/>
        </p:spPr>
        <p:txBody>
          <a:bodyPr wrap="square" rtlCol="0">
            <a:spAutoFit/>
          </a:bodyPr>
          <a:lstStyle/>
          <a:p>
            <a:pPr marL="285750" indent="-285750">
              <a:buFont typeface="Arial" panose="020B0604020202020204" pitchFamily="34" charset="0"/>
              <a:buChar char="•"/>
            </a:pPr>
            <a:r>
              <a:rPr lang="fr-FR" sz="1400" dirty="0"/>
              <a:t>recours ou référé (urgence)</a:t>
            </a:r>
          </a:p>
          <a:p>
            <a:pPr marL="285750" indent="-285750">
              <a:buFont typeface="Arial" panose="020B0604020202020204" pitchFamily="34" charset="0"/>
              <a:buChar char="•"/>
            </a:pPr>
            <a:r>
              <a:rPr lang="fr-FR" sz="1400" dirty="0"/>
              <a:t>mémoire en défense</a:t>
            </a:r>
          </a:p>
          <a:p>
            <a:pPr marL="285750" indent="-285750">
              <a:buFont typeface="Arial" panose="020B0604020202020204" pitchFamily="34" charset="0"/>
              <a:buChar char="•"/>
            </a:pPr>
            <a:r>
              <a:rPr lang="fr-FR" sz="1400" dirty="0"/>
              <a:t>mémoire(s) en réplique</a:t>
            </a:r>
          </a:p>
          <a:p>
            <a:pPr marL="285750" indent="-285750">
              <a:buFont typeface="Arial" panose="020B0604020202020204" pitchFamily="34" charset="0"/>
              <a:buChar char="•"/>
            </a:pPr>
            <a:r>
              <a:rPr lang="fr-FR" sz="1400" dirty="0"/>
              <a:t>clôture de l’instruction</a:t>
            </a:r>
          </a:p>
          <a:p>
            <a:pPr marL="285750" indent="-285750">
              <a:buFont typeface="Arial" panose="020B0604020202020204" pitchFamily="34" charset="0"/>
              <a:buChar char="•"/>
            </a:pPr>
            <a:r>
              <a:rPr lang="fr-FR" sz="1400" dirty="0"/>
              <a:t>audience</a:t>
            </a:r>
          </a:p>
        </p:txBody>
      </p:sp>
      <p:sp>
        <p:nvSpPr>
          <p:cNvPr id="179" name="ZoneTexte 178">
            <a:extLst>
              <a:ext uri="{FF2B5EF4-FFF2-40B4-BE49-F238E27FC236}">
                <a16:creationId xmlns:a16="http://schemas.microsoft.com/office/drawing/2014/main" id="{3E4B95E5-AFA2-44EA-8DAE-6BECFD74B0A1}"/>
              </a:ext>
            </a:extLst>
          </p:cNvPr>
          <p:cNvSpPr txBox="1"/>
          <p:nvPr/>
        </p:nvSpPr>
        <p:spPr>
          <a:xfrm rot="1680232">
            <a:off x="2718152" y="2634274"/>
            <a:ext cx="803426" cy="287451"/>
          </a:xfrm>
          <a:prstGeom prst="rect">
            <a:avLst/>
          </a:prstGeom>
          <a:noFill/>
        </p:spPr>
        <p:txBody>
          <a:bodyPr wrap="none" rtlCol="0">
            <a:spAutoFit/>
          </a:bodyPr>
          <a:lstStyle/>
          <a:p>
            <a:pPr algn="ctr">
              <a:lnSpc>
                <a:spcPct val="110000"/>
              </a:lnSpc>
            </a:pPr>
            <a:r>
              <a:rPr lang="fr-FR" sz="1200" i="1" dirty="0"/>
              <a:t>1 à 6 mois</a:t>
            </a:r>
          </a:p>
        </p:txBody>
      </p:sp>
      <p:sp>
        <p:nvSpPr>
          <p:cNvPr id="180" name="ZoneTexte 179">
            <a:extLst>
              <a:ext uri="{FF2B5EF4-FFF2-40B4-BE49-F238E27FC236}">
                <a16:creationId xmlns:a16="http://schemas.microsoft.com/office/drawing/2014/main" id="{4E83C0A1-82F5-426A-8AAF-73FF4F1A88D0}"/>
              </a:ext>
            </a:extLst>
          </p:cNvPr>
          <p:cNvSpPr txBox="1"/>
          <p:nvPr/>
        </p:nvSpPr>
        <p:spPr>
          <a:xfrm rot="1680000">
            <a:off x="6412110" y="4548828"/>
            <a:ext cx="728084" cy="287451"/>
          </a:xfrm>
          <a:prstGeom prst="rect">
            <a:avLst/>
          </a:prstGeom>
          <a:noFill/>
        </p:spPr>
        <p:txBody>
          <a:bodyPr wrap="none" rtlCol="0">
            <a:spAutoFit/>
          </a:bodyPr>
          <a:lstStyle/>
          <a:p>
            <a:pPr algn="ctr">
              <a:lnSpc>
                <a:spcPct val="110000"/>
              </a:lnSpc>
            </a:pPr>
            <a:r>
              <a:rPr lang="fr-FR" sz="1200" i="1" dirty="0"/>
              <a:t>1 à 2 ans</a:t>
            </a:r>
          </a:p>
        </p:txBody>
      </p:sp>
      <p:sp>
        <p:nvSpPr>
          <p:cNvPr id="181" name="Ellipse 180">
            <a:extLst>
              <a:ext uri="{FF2B5EF4-FFF2-40B4-BE49-F238E27FC236}">
                <a16:creationId xmlns:a16="http://schemas.microsoft.com/office/drawing/2014/main" id="{FBB7C2B8-778E-4AC4-9E77-01231D168164}"/>
              </a:ext>
            </a:extLst>
          </p:cNvPr>
          <p:cNvSpPr/>
          <p:nvPr/>
        </p:nvSpPr>
        <p:spPr>
          <a:xfrm rot="1660684">
            <a:off x="7944604" y="4921172"/>
            <a:ext cx="171012" cy="159869"/>
          </a:xfrm>
          <a:prstGeom prst="ellipse">
            <a:avLst/>
          </a:prstGeom>
          <a:solidFill>
            <a:srgbClr val="204D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cxnSp>
        <p:nvCxnSpPr>
          <p:cNvPr id="182" name="Connecteur droit 181">
            <a:extLst>
              <a:ext uri="{FF2B5EF4-FFF2-40B4-BE49-F238E27FC236}">
                <a16:creationId xmlns:a16="http://schemas.microsoft.com/office/drawing/2014/main" id="{F41ECE2F-1D7C-43F6-9878-E92058057413}"/>
              </a:ext>
            </a:extLst>
          </p:cNvPr>
          <p:cNvCxnSpPr>
            <a:cxnSpLocks/>
            <a:stCxn id="19" idx="6"/>
            <a:endCxn id="181" idx="2"/>
          </p:cNvCxnSpPr>
          <p:nvPr/>
        </p:nvCxnSpPr>
        <p:spPr>
          <a:xfrm>
            <a:off x="5993152" y="3925048"/>
            <a:ext cx="1961236" cy="1036341"/>
          </a:xfrm>
          <a:prstGeom prst="line">
            <a:avLst/>
          </a:prstGeom>
          <a:ln>
            <a:solidFill>
              <a:srgbClr val="204D60"/>
            </a:solidFill>
            <a:prstDash val="dash"/>
          </a:ln>
        </p:spPr>
        <p:style>
          <a:lnRef idx="1">
            <a:schemeClr val="accent1"/>
          </a:lnRef>
          <a:fillRef idx="0">
            <a:schemeClr val="accent1"/>
          </a:fillRef>
          <a:effectRef idx="0">
            <a:schemeClr val="accent1"/>
          </a:effectRef>
          <a:fontRef idx="minor">
            <a:schemeClr val="tx1"/>
          </a:fontRef>
        </p:style>
      </p:cxnSp>
      <p:sp>
        <p:nvSpPr>
          <p:cNvPr id="49" name="ZoneTexte 48">
            <a:extLst>
              <a:ext uri="{FF2B5EF4-FFF2-40B4-BE49-F238E27FC236}">
                <a16:creationId xmlns:a16="http://schemas.microsoft.com/office/drawing/2014/main" id="{57A3D060-91B4-46C8-8734-8852EAF6F7D0}"/>
              </a:ext>
            </a:extLst>
          </p:cNvPr>
          <p:cNvSpPr txBox="1"/>
          <p:nvPr/>
        </p:nvSpPr>
        <p:spPr>
          <a:xfrm>
            <a:off x="1059627" y="4602339"/>
            <a:ext cx="2382580" cy="1399694"/>
          </a:xfrm>
          <a:prstGeom prst="roundRect">
            <a:avLst>
              <a:gd name="adj" fmla="val 9692"/>
            </a:avLst>
          </a:prstGeom>
          <a:solidFill>
            <a:schemeClr val="accent6">
              <a:lumMod val="20000"/>
              <a:lumOff val="80000"/>
            </a:schemeClr>
          </a:solidFill>
          <a:ln>
            <a:solidFill>
              <a:schemeClr val="bg1">
                <a:lumMod val="50000"/>
              </a:schemeClr>
            </a:solidFill>
          </a:ln>
        </p:spPr>
        <p:txBody>
          <a:bodyPr wrap="square" lIns="144000" tIns="72000" rIns="144000" bIns="72000" rtlCol="0" anchor="t">
            <a:noAutofit/>
          </a:bodyPr>
          <a:lstStyle/>
          <a:p>
            <a:pPr algn="ctr">
              <a:spcAft>
                <a:spcPts val="300"/>
              </a:spcAft>
            </a:pPr>
            <a:r>
              <a:rPr lang="fr-FR" sz="1400" b="1" cap="small" spc="50" dirty="0">
                <a:latin typeface="Abel" panose="02000506030000020004" pitchFamily="2" charset="0"/>
              </a:rPr>
              <a:t>communication (crpa l</a:t>
            </a:r>
            <a:r>
              <a:rPr lang="fr-FR" sz="1100" b="1" cap="small" spc="50" dirty="0">
                <a:latin typeface="Abel" panose="02000506030000020004" pitchFamily="2" charset="0"/>
              </a:rPr>
              <a:t>311-9</a:t>
            </a:r>
            <a:r>
              <a:rPr lang="fr-FR" sz="1400" b="1" cap="small" spc="50" dirty="0">
                <a:latin typeface="Abel" panose="02000506030000020004" pitchFamily="2" charset="0"/>
              </a:rPr>
              <a:t>)</a:t>
            </a:r>
            <a:endParaRPr lang="fr-FR" sz="1200" b="1" cap="small" spc="50" dirty="0">
              <a:latin typeface="Abel" panose="02000506030000020004" pitchFamily="2" charset="0"/>
            </a:endParaRPr>
          </a:p>
          <a:p>
            <a:pPr marL="171450" indent="-171450" algn="just">
              <a:spcAft>
                <a:spcPts val="300"/>
              </a:spcAft>
              <a:buFont typeface="Arial" panose="020B0604020202020204" pitchFamily="34" charset="0"/>
              <a:buChar char="•"/>
            </a:pPr>
            <a:r>
              <a:rPr lang="fr-FR" sz="1200" dirty="0">
                <a:latin typeface="Abel" panose="02000506030000020004" pitchFamily="2" charset="0"/>
              </a:rPr>
              <a:t>consultation sur place</a:t>
            </a:r>
          </a:p>
          <a:p>
            <a:pPr marL="171450" indent="-171450" algn="just">
              <a:spcAft>
                <a:spcPts val="300"/>
              </a:spcAft>
              <a:buFont typeface="Arial" panose="020B0604020202020204" pitchFamily="34" charset="0"/>
              <a:buChar char="•"/>
            </a:pPr>
            <a:r>
              <a:rPr lang="fr-FR" sz="1200" dirty="0">
                <a:latin typeface="Abel" panose="02000506030000020004" pitchFamily="2" charset="0"/>
              </a:rPr>
              <a:t>reproduction (0,18€ / page A4)</a:t>
            </a:r>
          </a:p>
          <a:p>
            <a:pPr marL="171450" indent="-171450" algn="just">
              <a:spcAft>
                <a:spcPts val="300"/>
              </a:spcAft>
              <a:buFont typeface="Arial" panose="020B0604020202020204" pitchFamily="34" charset="0"/>
              <a:buChar char="•"/>
            </a:pPr>
            <a:r>
              <a:rPr lang="fr-FR" sz="1200" dirty="0">
                <a:latin typeface="Abel" panose="02000506030000020004" pitchFamily="2" charset="0"/>
              </a:rPr>
              <a:t>envoi électronique</a:t>
            </a:r>
          </a:p>
          <a:p>
            <a:pPr marL="171450" indent="-171450" algn="just">
              <a:spcAft>
                <a:spcPts val="300"/>
              </a:spcAft>
              <a:buFont typeface="Arial" panose="020B0604020202020204" pitchFamily="34" charset="0"/>
              <a:buChar char="•"/>
            </a:pPr>
            <a:r>
              <a:rPr lang="fr-FR" sz="1200" dirty="0">
                <a:latin typeface="Abel" panose="02000506030000020004" pitchFamily="2" charset="0"/>
              </a:rPr>
              <a:t>publication</a:t>
            </a:r>
          </a:p>
        </p:txBody>
      </p:sp>
      <p:pic>
        <p:nvPicPr>
          <p:cNvPr id="51" name="Image 50">
            <a:extLst>
              <a:ext uri="{FF2B5EF4-FFF2-40B4-BE49-F238E27FC236}">
                <a16:creationId xmlns:a16="http://schemas.microsoft.com/office/drawing/2014/main" id="{BC3C954F-AF9E-4A68-80F6-89762BDCEB1D}"/>
              </a:ext>
            </a:extLst>
          </p:cNvPr>
          <p:cNvPicPr>
            <a:picLocks noChangeAspect="1"/>
          </p:cNvPicPr>
          <p:nvPr/>
        </p:nvPicPr>
        <p:blipFill rotWithShape="1">
          <a:blip r:embed="rId12">
            <a:extLst>
              <a:ext uri="{28A0092B-C50C-407E-A947-70E740481C1C}">
                <a14:useLocalDpi xmlns:a14="http://schemas.microsoft.com/office/drawing/2010/main" val="0"/>
              </a:ext>
            </a:extLst>
          </a:blip>
          <a:srcRect l="-1" r="44599" b="41716"/>
          <a:stretch/>
        </p:blipFill>
        <p:spPr>
          <a:xfrm>
            <a:off x="9921939" y="5187965"/>
            <a:ext cx="2279650" cy="1670714"/>
          </a:xfrm>
          <a:prstGeom prst="rect">
            <a:avLst/>
          </a:prstGeom>
        </p:spPr>
      </p:pic>
    </p:spTree>
    <p:extLst>
      <p:ext uri="{BB962C8B-B14F-4D97-AF65-F5344CB8AC3E}">
        <p14:creationId xmlns:p14="http://schemas.microsoft.com/office/powerpoint/2010/main" val="23848090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500"/>
                                        <p:tgtEl>
                                          <p:spTgt spid="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500"/>
                                        <p:tgtEl>
                                          <p:spTgt spid="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9"/>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2000"/>
                                        <p:tgtEl>
                                          <p:spTgt spid="3"/>
                                        </p:tgtEl>
                                      </p:cBhvr>
                                    </p:animEffect>
                                  </p:childTnLst>
                                </p:cTn>
                              </p:par>
                              <p:par>
                                <p:cTn id="35" presetID="10" presetClass="entr" presetSubtype="0" fill="hold" nodeType="withEffect">
                                  <p:stCondLst>
                                    <p:cond delay="0"/>
                                  </p:stCondLst>
                                  <p:childTnLst>
                                    <p:set>
                                      <p:cBhvr>
                                        <p:cTn id="36" dur="1" fill="hold">
                                          <p:stCondLst>
                                            <p:cond delay="0"/>
                                          </p:stCondLst>
                                        </p:cTn>
                                        <p:tgtEl>
                                          <p:spTgt spid="182"/>
                                        </p:tgtEl>
                                        <p:attrNameLst>
                                          <p:attrName>style.visibility</p:attrName>
                                        </p:attrNameLst>
                                      </p:cBhvr>
                                      <p:to>
                                        <p:strVal val="visible"/>
                                      </p:to>
                                    </p:set>
                                    <p:animEffect transition="in" filter="fade">
                                      <p:cBhvr>
                                        <p:cTn id="37" dur="2000"/>
                                        <p:tgtEl>
                                          <p:spTgt spid="182"/>
                                        </p:tgtEl>
                                      </p:cBhvr>
                                    </p:animEffect>
                                  </p:childTnLst>
                                </p:cTn>
                              </p:par>
                              <p:par>
                                <p:cTn id="38" presetID="10" presetClass="entr" presetSubtype="0" fill="hold" nodeType="withEffect">
                                  <p:stCondLst>
                                    <p:cond delay="0"/>
                                  </p:stCondLst>
                                  <p:childTnLst>
                                    <p:set>
                                      <p:cBhvr>
                                        <p:cTn id="39" dur="1" fill="hold">
                                          <p:stCondLst>
                                            <p:cond delay="0"/>
                                          </p:stCondLst>
                                        </p:cTn>
                                        <p:tgtEl>
                                          <p:spTgt spid="181"/>
                                        </p:tgtEl>
                                        <p:attrNameLst>
                                          <p:attrName>style.visibility</p:attrName>
                                        </p:attrNameLst>
                                      </p:cBhvr>
                                      <p:to>
                                        <p:strVal val="visible"/>
                                      </p:to>
                                    </p:set>
                                    <p:animEffect transition="in" filter="fade">
                                      <p:cBhvr>
                                        <p:cTn id="40" dur="2000"/>
                                        <p:tgtEl>
                                          <p:spTgt spid="181"/>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500"/>
                                        <p:tgtEl>
                                          <p:spTgt spid="10"/>
                                        </p:tgtEl>
                                      </p:cBhvr>
                                    </p:animEffect>
                                  </p:childTnLst>
                                </p:cTn>
                              </p:par>
                              <p:par>
                                <p:cTn id="46" presetID="10" presetClass="entr" presetSubtype="0"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animEffect transition="in" filter="fade">
                                      <p:cBhvr>
                                        <p:cTn id="48" dur="500"/>
                                        <p:tgtEl>
                                          <p:spTgt spid="3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70"/>
                                        </p:tgtEl>
                                        <p:attrNameLst>
                                          <p:attrName>style.visibility</p:attrName>
                                        </p:attrNameLst>
                                      </p:cBhvr>
                                      <p:to>
                                        <p:strVal val="visible"/>
                                      </p:to>
                                    </p:set>
                                    <p:animEffect transition="in" filter="wipe(up)">
                                      <p:cBhvr>
                                        <p:cTn id="53" dur="500"/>
                                        <p:tgtEl>
                                          <p:spTgt spid="70"/>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2"/>
                                        </p:tgtEl>
                                        <p:attrNameLst>
                                          <p:attrName>style.visibility</p:attrName>
                                        </p:attrNameLst>
                                      </p:cBhvr>
                                      <p:to>
                                        <p:strVal val="visible"/>
                                      </p:to>
                                    </p:set>
                                    <p:animEffect transition="in" filter="wipe(up)">
                                      <p:cBhvr>
                                        <p:cTn id="58" dur="500"/>
                                        <p:tgtEl>
                                          <p:spTgt spid="22"/>
                                        </p:tgtEl>
                                      </p:cBhvr>
                                    </p:animEffect>
                                  </p:childTnLst>
                                </p:cTn>
                              </p:par>
                            </p:childTnLst>
                          </p:cTn>
                        </p:par>
                        <p:par>
                          <p:cTn id="59" fill="hold">
                            <p:stCondLst>
                              <p:cond delay="500"/>
                            </p:stCondLst>
                            <p:childTnLst>
                              <p:par>
                                <p:cTn id="60" presetID="10" presetClass="entr" presetSubtype="0" fill="hold" grpId="0" nodeType="afterEffect">
                                  <p:stCondLst>
                                    <p:cond delay="0"/>
                                  </p:stCondLst>
                                  <p:childTnLst>
                                    <p:set>
                                      <p:cBhvr>
                                        <p:cTn id="61" dur="1" fill="hold">
                                          <p:stCondLst>
                                            <p:cond delay="0"/>
                                          </p:stCondLst>
                                        </p:cTn>
                                        <p:tgtEl>
                                          <p:spTgt spid="23"/>
                                        </p:tgtEl>
                                        <p:attrNameLst>
                                          <p:attrName>style.visibility</p:attrName>
                                        </p:attrNameLst>
                                      </p:cBhvr>
                                      <p:to>
                                        <p:strVal val="visible"/>
                                      </p:to>
                                    </p:set>
                                    <p:animEffect transition="in" filter="fade">
                                      <p:cBhvr>
                                        <p:cTn id="62" dur="5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54"/>
                                        </p:tgtEl>
                                        <p:attrNameLst>
                                          <p:attrName>style.visibility</p:attrName>
                                        </p:attrNameLst>
                                      </p:cBhvr>
                                      <p:to>
                                        <p:strVal val="visible"/>
                                      </p:to>
                                    </p:set>
                                    <p:animEffect transition="in" filter="wipe(left)">
                                      <p:cBhvr>
                                        <p:cTn id="67" dur="500"/>
                                        <p:tgtEl>
                                          <p:spTgt spid="54"/>
                                        </p:tgtEl>
                                      </p:cBhvr>
                                    </p:animEffec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fade">
                                      <p:cBhvr>
                                        <p:cTn id="71" dur="500"/>
                                        <p:tgtEl>
                                          <p:spTgt spid="12"/>
                                        </p:tgtEl>
                                      </p:cBhvr>
                                    </p:animEffect>
                                  </p:childTnLst>
                                </p:cTn>
                              </p:par>
                              <p:par>
                                <p:cTn id="72" presetID="10" presetClass="entr" presetSubtype="0" fill="hold" nodeType="withEffect">
                                  <p:stCondLst>
                                    <p:cond delay="0"/>
                                  </p:stCondLst>
                                  <p:childTnLst>
                                    <p:set>
                                      <p:cBhvr>
                                        <p:cTn id="73" dur="1" fill="hold">
                                          <p:stCondLst>
                                            <p:cond delay="0"/>
                                          </p:stCondLst>
                                        </p:cTn>
                                        <p:tgtEl>
                                          <p:spTgt spid="204"/>
                                        </p:tgtEl>
                                        <p:attrNameLst>
                                          <p:attrName>style.visibility</p:attrName>
                                        </p:attrNameLst>
                                      </p:cBhvr>
                                      <p:to>
                                        <p:strVal val="visible"/>
                                      </p:to>
                                    </p:set>
                                    <p:animEffect transition="in" filter="fade">
                                      <p:cBhvr>
                                        <p:cTn id="74" dur="500"/>
                                        <p:tgtEl>
                                          <p:spTgt spid="204"/>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5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6"/>
                                        </p:tgtEl>
                                        <p:attrNameLst>
                                          <p:attrName>style.visibility</p:attrName>
                                        </p:attrNameLst>
                                      </p:cBhvr>
                                      <p:to>
                                        <p:strVal val="visible"/>
                                      </p:to>
                                    </p:set>
                                    <p:animEffect transition="in" filter="fade">
                                      <p:cBhvr>
                                        <p:cTn id="84" dur="500"/>
                                        <p:tgtEl>
                                          <p:spTgt spid="16"/>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79"/>
                                        </p:tgtEl>
                                        <p:attrNameLst>
                                          <p:attrName>style.visibility</p:attrName>
                                        </p:attrNameLst>
                                      </p:cBhvr>
                                      <p:to>
                                        <p:strVal val="visible"/>
                                      </p:to>
                                    </p:set>
                                    <p:animEffect transition="in" filter="fade">
                                      <p:cBhvr>
                                        <p:cTn id="87" dur="500"/>
                                        <p:tgtEl>
                                          <p:spTgt spid="179"/>
                                        </p:tgtEl>
                                      </p:cBhvr>
                                    </p:animEffect>
                                  </p:childTnLst>
                                </p:cTn>
                              </p:par>
                            </p:childTnLst>
                          </p:cTn>
                        </p:par>
                      </p:childTnLst>
                    </p:cTn>
                  </p:par>
                  <p:par>
                    <p:cTn id="88" fill="hold">
                      <p:stCondLst>
                        <p:cond delay="indefinite"/>
                      </p:stCondLst>
                      <p:childTnLst>
                        <p:par>
                          <p:cTn id="89" fill="hold">
                            <p:stCondLst>
                              <p:cond delay="0"/>
                            </p:stCondLst>
                            <p:childTnLst>
                              <p:par>
                                <p:cTn id="90" presetID="22" presetClass="entr" presetSubtype="1" fill="hold" nodeType="clickEffect">
                                  <p:stCondLst>
                                    <p:cond delay="0"/>
                                  </p:stCondLst>
                                  <p:childTnLst>
                                    <p:set>
                                      <p:cBhvr>
                                        <p:cTn id="91" dur="1" fill="hold">
                                          <p:stCondLst>
                                            <p:cond delay="0"/>
                                          </p:stCondLst>
                                        </p:cTn>
                                        <p:tgtEl>
                                          <p:spTgt spid="81"/>
                                        </p:tgtEl>
                                        <p:attrNameLst>
                                          <p:attrName>style.visibility</p:attrName>
                                        </p:attrNameLst>
                                      </p:cBhvr>
                                      <p:to>
                                        <p:strVal val="visible"/>
                                      </p:to>
                                    </p:set>
                                    <p:animEffect transition="in" filter="wipe(up)">
                                      <p:cBhvr>
                                        <p:cTn id="92" dur="500"/>
                                        <p:tgtEl>
                                          <p:spTgt spid="81"/>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ntr" presetSubtype="1" fill="hold" nodeType="clickEffect">
                                  <p:stCondLst>
                                    <p:cond delay="0"/>
                                  </p:stCondLst>
                                  <p:childTnLst>
                                    <p:set>
                                      <p:cBhvr>
                                        <p:cTn id="96" dur="1" fill="hold">
                                          <p:stCondLst>
                                            <p:cond delay="0"/>
                                          </p:stCondLst>
                                        </p:cTn>
                                        <p:tgtEl>
                                          <p:spTgt spid="24"/>
                                        </p:tgtEl>
                                        <p:attrNameLst>
                                          <p:attrName>style.visibility</p:attrName>
                                        </p:attrNameLst>
                                      </p:cBhvr>
                                      <p:to>
                                        <p:strVal val="visible"/>
                                      </p:to>
                                    </p:set>
                                    <p:animEffect transition="in" filter="wipe(up)">
                                      <p:cBhvr>
                                        <p:cTn id="97" dur="500"/>
                                        <p:tgtEl>
                                          <p:spTgt spid="24"/>
                                        </p:tgtEl>
                                      </p:cBhvr>
                                    </p:animEffect>
                                  </p:childTnLst>
                                </p:cTn>
                              </p:par>
                            </p:childTnLst>
                          </p:cTn>
                        </p:par>
                        <p:par>
                          <p:cTn id="98" fill="hold">
                            <p:stCondLst>
                              <p:cond delay="500"/>
                            </p:stCondLst>
                            <p:childTnLst>
                              <p:par>
                                <p:cTn id="99" presetID="10" presetClass="entr" presetSubtype="0" fill="hold" grpId="0" nodeType="afterEffect">
                                  <p:stCondLst>
                                    <p:cond delay="0"/>
                                  </p:stCondLst>
                                  <p:childTnLst>
                                    <p:set>
                                      <p:cBhvr>
                                        <p:cTn id="100" dur="1" fill="hold">
                                          <p:stCondLst>
                                            <p:cond delay="0"/>
                                          </p:stCondLst>
                                        </p:cTn>
                                        <p:tgtEl>
                                          <p:spTgt spid="25"/>
                                        </p:tgtEl>
                                        <p:attrNameLst>
                                          <p:attrName>style.visibility</p:attrName>
                                        </p:attrNameLst>
                                      </p:cBhvr>
                                      <p:to>
                                        <p:strVal val="visible"/>
                                      </p:to>
                                    </p:set>
                                    <p:animEffect transition="in" filter="fade">
                                      <p:cBhvr>
                                        <p:cTn id="101" dur="500"/>
                                        <p:tgtEl>
                                          <p:spTgt spid="25"/>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8" fill="hold" nodeType="clickEffect">
                                  <p:stCondLst>
                                    <p:cond delay="0"/>
                                  </p:stCondLst>
                                  <p:childTnLst>
                                    <p:set>
                                      <p:cBhvr>
                                        <p:cTn id="105" dur="1" fill="hold">
                                          <p:stCondLst>
                                            <p:cond delay="0"/>
                                          </p:stCondLst>
                                        </p:cTn>
                                        <p:tgtEl>
                                          <p:spTgt spid="103"/>
                                        </p:tgtEl>
                                        <p:attrNameLst>
                                          <p:attrName>style.visibility</p:attrName>
                                        </p:attrNameLst>
                                      </p:cBhvr>
                                      <p:to>
                                        <p:strVal val="visible"/>
                                      </p:to>
                                    </p:set>
                                    <p:animEffect transition="in" filter="wipe(left)">
                                      <p:cBhvr>
                                        <p:cTn id="106" dur="500"/>
                                        <p:tgtEl>
                                          <p:spTgt spid="103"/>
                                        </p:tgtEl>
                                      </p:cBhvr>
                                    </p:animEffect>
                                  </p:childTnLst>
                                </p:cTn>
                              </p:par>
                            </p:childTnLst>
                          </p:cTn>
                        </p:par>
                        <p:par>
                          <p:cTn id="107" fill="hold">
                            <p:stCondLst>
                              <p:cond delay="500"/>
                            </p:stCondLst>
                            <p:childTnLst>
                              <p:par>
                                <p:cTn id="108" presetID="10" presetClass="entr" presetSubtype="0" fill="hold" grpId="0" nodeType="afterEffect">
                                  <p:stCondLst>
                                    <p:cond delay="0"/>
                                  </p:stCondLst>
                                  <p:childTnLst>
                                    <p:set>
                                      <p:cBhvr>
                                        <p:cTn id="109" dur="1" fill="hold">
                                          <p:stCondLst>
                                            <p:cond delay="0"/>
                                          </p:stCondLst>
                                        </p:cTn>
                                        <p:tgtEl>
                                          <p:spTgt spid="18"/>
                                        </p:tgtEl>
                                        <p:attrNameLst>
                                          <p:attrName>style.visibility</p:attrName>
                                        </p:attrNameLst>
                                      </p:cBhvr>
                                      <p:to>
                                        <p:strVal val="visible"/>
                                      </p:to>
                                    </p:set>
                                    <p:animEffect transition="in" filter="fade">
                                      <p:cBhvr>
                                        <p:cTn id="110" dur="500"/>
                                        <p:tgtEl>
                                          <p:spTgt spid="18"/>
                                        </p:tgtEl>
                                      </p:cBhvr>
                                    </p:animEffect>
                                  </p:childTnLst>
                                </p:cTn>
                              </p:par>
                              <p:par>
                                <p:cTn id="111" presetID="10" presetClass="entr" presetSubtype="0" fill="hold" nodeType="withEffect">
                                  <p:stCondLst>
                                    <p:cond delay="0"/>
                                  </p:stCondLst>
                                  <p:childTnLst>
                                    <p:set>
                                      <p:cBhvr>
                                        <p:cTn id="112" dur="1" fill="hold">
                                          <p:stCondLst>
                                            <p:cond delay="0"/>
                                          </p:stCondLst>
                                        </p:cTn>
                                        <p:tgtEl>
                                          <p:spTgt spid="38"/>
                                        </p:tgtEl>
                                        <p:attrNameLst>
                                          <p:attrName>style.visibility</p:attrName>
                                        </p:attrNameLst>
                                      </p:cBhvr>
                                      <p:to>
                                        <p:strVal val="visible"/>
                                      </p:to>
                                    </p:set>
                                    <p:animEffect transition="in" filter="fade">
                                      <p:cBhvr>
                                        <p:cTn id="113" dur="500"/>
                                        <p:tgtEl>
                                          <p:spTgt spid="38"/>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180"/>
                                        </p:tgtEl>
                                        <p:attrNameLst>
                                          <p:attrName>style.visibility</p:attrName>
                                        </p:attrNameLst>
                                      </p:cBhvr>
                                      <p:to>
                                        <p:strVal val="visible"/>
                                      </p:to>
                                    </p:set>
                                    <p:animEffect transition="in" filter="fade">
                                      <p:cBhvr>
                                        <p:cTn id="118" dur="500"/>
                                        <p:tgtEl>
                                          <p:spTgt spid="180"/>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nodeType="clickEffect">
                                  <p:stCondLst>
                                    <p:cond delay="0"/>
                                  </p:stCondLst>
                                  <p:childTnLst>
                                    <p:set>
                                      <p:cBhvr>
                                        <p:cTn id="122" dur="1" fill="hold">
                                          <p:stCondLst>
                                            <p:cond delay="0"/>
                                          </p:stCondLst>
                                        </p:cTn>
                                        <p:tgtEl>
                                          <p:spTgt spid="178">
                                            <p:txEl>
                                              <p:pRg st="0" end="0"/>
                                            </p:txEl>
                                          </p:spTgt>
                                        </p:tgtEl>
                                        <p:attrNameLst>
                                          <p:attrName>style.visibility</p:attrName>
                                        </p:attrNameLst>
                                      </p:cBhvr>
                                      <p:to>
                                        <p:strVal val="visible"/>
                                      </p:to>
                                    </p:set>
                                    <p:animEffect transition="in" filter="fade">
                                      <p:cBhvr>
                                        <p:cTn id="123" dur="500"/>
                                        <p:tgtEl>
                                          <p:spTgt spid="178">
                                            <p:txEl>
                                              <p:pRg st="0" end="0"/>
                                            </p:txEl>
                                          </p:spTgt>
                                        </p:tgtEl>
                                      </p:cBhvr>
                                    </p:animEffec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nodeType="clickEffect">
                                  <p:stCondLst>
                                    <p:cond delay="0"/>
                                  </p:stCondLst>
                                  <p:childTnLst>
                                    <p:set>
                                      <p:cBhvr>
                                        <p:cTn id="127" dur="1" fill="hold">
                                          <p:stCondLst>
                                            <p:cond delay="0"/>
                                          </p:stCondLst>
                                        </p:cTn>
                                        <p:tgtEl>
                                          <p:spTgt spid="178">
                                            <p:txEl>
                                              <p:pRg st="1" end="1"/>
                                            </p:txEl>
                                          </p:spTgt>
                                        </p:tgtEl>
                                        <p:attrNameLst>
                                          <p:attrName>style.visibility</p:attrName>
                                        </p:attrNameLst>
                                      </p:cBhvr>
                                      <p:to>
                                        <p:strVal val="visible"/>
                                      </p:to>
                                    </p:set>
                                    <p:animEffect transition="in" filter="fade">
                                      <p:cBhvr>
                                        <p:cTn id="128" dur="500"/>
                                        <p:tgtEl>
                                          <p:spTgt spid="178">
                                            <p:txEl>
                                              <p:pRg st="1" end="1"/>
                                            </p:txEl>
                                          </p:spTgt>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178">
                                            <p:txEl>
                                              <p:pRg st="2" end="2"/>
                                            </p:txEl>
                                          </p:spTgt>
                                        </p:tgtEl>
                                        <p:attrNameLst>
                                          <p:attrName>style.visibility</p:attrName>
                                        </p:attrNameLst>
                                      </p:cBhvr>
                                      <p:to>
                                        <p:strVal val="visible"/>
                                      </p:to>
                                    </p:set>
                                    <p:animEffect transition="in" filter="fade">
                                      <p:cBhvr>
                                        <p:cTn id="133" dur="500"/>
                                        <p:tgtEl>
                                          <p:spTgt spid="178">
                                            <p:txEl>
                                              <p:pRg st="2" end="2"/>
                                            </p:txEl>
                                          </p:spTgt>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ntr" presetSubtype="0" fill="hold" nodeType="clickEffect">
                                  <p:stCondLst>
                                    <p:cond delay="0"/>
                                  </p:stCondLst>
                                  <p:childTnLst>
                                    <p:set>
                                      <p:cBhvr>
                                        <p:cTn id="137" dur="1" fill="hold">
                                          <p:stCondLst>
                                            <p:cond delay="0"/>
                                          </p:stCondLst>
                                        </p:cTn>
                                        <p:tgtEl>
                                          <p:spTgt spid="178">
                                            <p:txEl>
                                              <p:pRg st="3" end="3"/>
                                            </p:txEl>
                                          </p:spTgt>
                                        </p:tgtEl>
                                        <p:attrNameLst>
                                          <p:attrName>style.visibility</p:attrName>
                                        </p:attrNameLst>
                                      </p:cBhvr>
                                      <p:to>
                                        <p:strVal val="visible"/>
                                      </p:to>
                                    </p:set>
                                    <p:animEffect transition="in" filter="fade">
                                      <p:cBhvr>
                                        <p:cTn id="138" dur="500"/>
                                        <p:tgtEl>
                                          <p:spTgt spid="178">
                                            <p:txEl>
                                              <p:pRg st="3" end="3"/>
                                            </p:txEl>
                                          </p:spTgt>
                                        </p:tgtEl>
                                      </p:cBhvr>
                                    </p:animEffec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nodeType="clickEffect">
                                  <p:stCondLst>
                                    <p:cond delay="0"/>
                                  </p:stCondLst>
                                  <p:childTnLst>
                                    <p:set>
                                      <p:cBhvr>
                                        <p:cTn id="142" dur="1" fill="hold">
                                          <p:stCondLst>
                                            <p:cond delay="0"/>
                                          </p:stCondLst>
                                        </p:cTn>
                                        <p:tgtEl>
                                          <p:spTgt spid="178">
                                            <p:txEl>
                                              <p:pRg st="4" end="4"/>
                                            </p:txEl>
                                          </p:spTgt>
                                        </p:tgtEl>
                                        <p:attrNameLst>
                                          <p:attrName>style.visibility</p:attrName>
                                        </p:attrNameLst>
                                      </p:cBhvr>
                                      <p:to>
                                        <p:strVal val="visible"/>
                                      </p:to>
                                    </p:set>
                                    <p:animEffect transition="in" filter="fade">
                                      <p:cBhvr>
                                        <p:cTn id="143" dur="500"/>
                                        <p:tgtEl>
                                          <p:spTgt spid="178">
                                            <p:txEl>
                                              <p:pRg st="4" end="4"/>
                                            </p:txEl>
                                          </p:spTgt>
                                        </p:tgtEl>
                                      </p:cBhvr>
                                    </p:animEffect>
                                  </p:childTnLst>
                                </p:cTn>
                              </p:par>
                            </p:childTnLst>
                          </p:cTn>
                        </p:par>
                      </p:childTnLst>
                    </p:cTn>
                  </p:par>
                  <p:par>
                    <p:cTn id="144" fill="hold">
                      <p:stCondLst>
                        <p:cond delay="indefinite"/>
                      </p:stCondLst>
                      <p:childTnLst>
                        <p:par>
                          <p:cTn id="145" fill="hold">
                            <p:stCondLst>
                              <p:cond delay="0"/>
                            </p:stCondLst>
                            <p:childTnLst>
                              <p:par>
                                <p:cTn id="146" presetID="22" presetClass="entr" presetSubtype="2" fill="hold" nodeType="clickEffect">
                                  <p:stCondLst>
                                    <p:cond delay="0"/>
                                  </p:stCondLst>
                                  <p:childTnLst>
                                    <p:set>
                                      <p:cBhvr>
                                        <p:cTn id="147" dur="1" fill="hold">
                                          <p:stCondLst>
                                            <p:cond delay="0"/>
                                          </p:stCondLst>
                                        </p:cTn>
                                        <p:tgtEl>
                                          <p:spTgt spid="120"/>
                                        </p:tgtEl>
                                        <p:attrNameLst>
                                          <p:attrName>style.visibility</p:attrName>
                                        </p:attrNameLst>
                                      </p:cBhvr>
                                      <p:to>
                                        <p:strVal val="visible"/>
                                      </p:to>
                                    </p:set>
                                    <p:animEffect transition="in" filter="wipe(right)">
                                      <p:cBhvr>
                                        <p:cTn id="148" dur="500"/>
                                        <p:tgtEl>
                                          <p:spTgt spid="120"/>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1" fill="hold" nodeType="clickEffect">
                                  <p:stCondLst>
                                    <p:cond delay="0"/>
                                  </p:stCondLst>
                                  <p:childTnLst>
                                    <p:set>
                                      <p:cBhvr>
                                        <p:cTn id="152" dur="1" fill="hold">
                                          <p:stCondLst>
                                            <p:cond delay="0"/>
                                          </p:stCondLst>
                                        </p:cTn>
                                        <p:tgtEl>
                                          <p:spTgt spid="111"/>
                                        </p:tgtEl>
                                        <p:attrNameLst>
                                          <p:attrName>style.visibility</p:attrName>
                                        </p:attrNameLst>
                                      </p:cBhvr>
                                      <p:to>
                                        <p:strVal val="visible"/>
                                      </p:to>
                                    </p:set>
                                    <p:animEffect transition="in" filter="wipe(up)">
                                      <p:cBhvr>
                                        <p:cTn id="153" dur="500"/>
                                        <p:tgtEl>
                                          <p:spTgt spid="111"/>
                                        </p:tgtEl>
                                      </p:cBhvr>
                                    </p:animEffect>
                                  </p:childTnLst>
                                </p:cTn>
                              </p:par>
                            </p:childTnLst>
                          </p:cTn>
                        </p:par>
                        <p:par>
                          <p:cTn id="154" fill="hold">
                            <p:stCondLst>
                              <p:cond delay="500"/>
                            </p:stCondLst>
                            <p:childTnLst>
                              <p:par>
                                <p:cTn id="155" presetID="10" presetClass="entr" presetSubtype="0" fill="hold" grpId="0" nodeType="afterEffect">
                                  <p:stCondLst>
                                    <p:cond delay="0"/>
                                  </p:stCondLst>
                                  <p:childTnLst>
                                    <p:set>
                                      <p:cBhvr>
                                        <p:cTn id="156" dur="1" fill="hold">
                                          <p:stCondLst>
                                            <p:cond delay="0"/>
                                          </p:stCondLst>
                                        </p:cTn>
                                        <p:tgtEl>
                                          <p:spTgt spid="32"/>
                                        </p:tgtEl>
                                        <p:attrNameLst>
                                          <p:attrName>style.visibility</p:attrName>
                                        </p:attrNameLst>
                                      </p:cBhvr>
                                      <p:to>
                                        <p:strVal val="visible"/>
                                      </p:to>
                                    </p:set>
                                    <p:animEffect transition="in" filter="fade">
                                      <p:cBhvr>
                                        <p:cTn id="157" dur="500"/>
                                        <p:tgtEl>
                                          <p:spTgt spid="32"/>
                                        </p:tgtEl>
                                      </p:cBhvr>
                                    </p:animEffect>
                                  </p:childTnLst>
                                </p:cTn>
                              </p:par>
                            </p:childTnLst>
                          </p:cTn>
                        </p:par>
                        <p:par>
                          <p:cTn id="158" fill="hold">
                            <p:stCondLst>
                              <p:cond delay="1000"/>
                            </p:stCondLst>
                            <p:childTnLst>
                              <p:par>
                                <p:cTn id="159" presetID="22" presetClass="entr" presetSubtype="8" fill="hold" nodeType="afterEffect">
                                  <p:stCondLst>
                                    <p:cond delay="0"/>
                                  </p:stCondLst>
                                  <p:childTnLst>
                                    <p:set>
                                      <p:cBhvr>
                                        <p:cTn id="160" dur="1" fill="hold">
                                          <p:stCondLst>
                                            <p:cond delay="0"/>
                                          </p:stCondLst>
                                        </p:cTn>
                                        <p:tgtEl>
                                          <p:spTgt spid="117"/>
                                        </p:tgtEl>
                                        <p:attrNameLst>
                                          <p:attrName>style.visibility</p:attrName>
                                        </p:attrNameLst>
                                      </p:cBhvr>
                                      <p:to>
                                        <p:strVal val="visible"/>
                                      </p:to>
                                    </p:set>
                                    <p:animEffect transition="in" filter="wipe(left)">
                                      <p:cBhvr>
                                        <p:cTn id="161" dur="500"/>
                                        <p:tgtEl>
                                          <p:spTgt spid="117"/>
                                        </p:tgtEl>
                                      </p:cBhvr>
                                    </p:animEffect>
                                  </p:childTnLst>
                                </p:cTn>
                              </p:par>
                            </p:childTnLst>
                          </p:cTn>
                        </p:par>
                        <p:par>
                          <p:cTn id="162" fill="hold">
                            <p:stCondLst>
                              <p:cond delay="1500"/>
                            </p:stCondLst>
                            <p:childTnLst>
                              <p:par>
                                <p:cTn id="163" presetID="10" presetClass="entr" presetSubtype="0" fill="hold" grpId="0" nodeType="afterEffect">
                                  <p:stCondLst>
                                    <p:cond delay="0"/>
                                  </p:stCondLst>
                                  <p:childTnLst>
                                    <p:set>
                                      <p:cBhvr>
                                        <p:cTn id="164" dur="1" fill="hold">
                                          <p:stCondLst>
                                            <p:cond delay="0"/>
                                          </p:stCondLst>
                                        </p:cTn>
                                        <p:tgtEl>
                                          <p:spTgt spid="20"/>
                                        </p:tgtEl>
                                        <p:attrNameLst>
                                          <p:attrName>style.visibility</p:attrName>
                                        </p:attrNameLst>
                                      </p:cBhvr>
                                      <p:to>
                                        <p:strVal val="visible"/>
                                      </p:to>
                                    </p:set>
                                    <p:animEffect transition="in" filter="fade">
                                      <p:cBhvr>
                                        <p:cTn id="165" dur="500"/>
                                        <p:tgtEl>
                                          <p:spTgt spid="20"/>
                                        </p:tgtEl>
                                      </p:cBhvr>
                                    </p:animEffect>
                                  </p:childTnLst>
                                </p:cTn>
                              </p:par>
                            </p:childTnLst>
                          </p:cTn>
                        </p:par>
                      </p:childTnLst>
                    </p:cTn>
                  </p:par>
                  <p:par>
                    <p:cTn id="166" fill="hold">
                      <p:stCondLst>
                        <p:cond delay="indefinite"/>
                      </p:stCondLst>
                      <p:childTnLst>
                        <p:par>
                          <p:cTn id="167" fill="hold">
                            <p:stCondLst>
                              <p:cond delay="0"/>
                            </p:stCondLst>
                            <p:childTnLst>
                              <p:par>
                                <p:cTn id="168" presetID="10" presetClass="entr" presetSubtype="0" fill="hold" grpId="0" nodeType="clickEffect">
                                  <p:stCondLst>
                                    <p:cond delay="0"/>
                                  </p:stCondLst>
                                  <p:childTnLst>
                                    <p:set>
                                      <p:cBhvr>
                                        <p:cTn id="169" dur="1" fill="hold">
                                          <p:stCondLst>
                                            <p:cond delay="0"/>
                                          </p:stCondLst>
                                        </p:cTn>
                                        <p:tgtEl>
                                          <p:spTgt spid="26"/>
                                        </p:tgtEl>
                                        <p:attrNameLst>
                                          <p:attrName>style.visibility</p:attrName>
                                        </p:attrNameLst>
                                      </p:cBhvr>
                                      <p:to>
                                        <p:strVal val="visible"/>
                                      </p:to>
                                    </p:set>
                                    <p:animEffect transition="in" filter="fade">
                                      <p:cBhvr>
                                        <p:cTn id="170" dur="500"/>
                                        <p:tgtEl>
                                          <p:spTgt spid="26"/>
                                        </p:tgtEl>
                                      </p:cBhvr>
                                    </p:animEffect>
                                  </p:childTnLst>
                                </p:cTn>
                              </p:par>
                            </p:childTnLst>
                          </p:cTn>
                        </p:par>
                      </p:childTnLst>
                    </p:cTn>
                  </p:par>
                  <p:par>
                    <p:cTn id="171" fill="hold">
                      <p:stCondLst>
                        <p:cond delay="indefinite"/>
                      </p:stCondLst>
                      <p:childTnLst>
                        <p:par>
                          <p:cTn id="172" fill="hold">
                            <p:stCondLst>
                              <p:cond delay="0"/>
                            </p:stCondLst>
                            <p:childTnLst>
                              <p:par>
                                <p:cTn id="173" presetID="22" presetClass="entr" presetSubtype="2" fill="hold" nodeType="clickEffect">
                                  <p:stCondLst>
                                    <p:cond delay="0"/>
                                  </p:stCondLst>
                                  <p:childTnLst>
                                    <p:set>
                                      <p:cBhvr>
                                        <p:cTn id="174" dur="1" fill="hold">
                                          <p:stCondLst>
                                            <p:cond delay="0"/>
                                          </p:stCondLst>
                                        </p:cTn>
                                        <p:tgtEl>
                                          <p:spTgt spid="161"/>
                                        </p:tgtEl>
                                        <p:attrNameLst>
                                          <p:attrName>style.visibility</p:attrName>
                                        </p:attrNameLst>
                                      </p:cBhvr>
                                      <p:to>
                                        <p:strVal val="visible"/>
                                      </p:to>
                                    </p:set>
                                    <p:animEffect transition="in" filter="wipe(right)">
                                      <p:cBhvr>
                                        <p:cTn id="175" dur="500"/>
                                        <p:tgtEl>
                                          <p:spTgt spid="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P spid="10" grpId="0"/>
      <p:bldP spid="12" grpId="0"/>
      <p:bldP spid="14" grpId="0"/>
      <p:bldP spid="16" grpId="0"/>
      <p:bldP spid="18" grpId="0"/>
      <p:bldP spid="20" grpId="0"/>
      <p:bldP spid="23" grpId="0"/>
      <p:bldP spid="25" grpId="0"/>
      <p:bldP spid="26" grpId="0"/>
      <p:bldP spid="32" grpId="0"/>
      <p:bldP spid="179" grpId="0"/>
      <p:bldP spid="180" grpId="0"/>
      <p:bldP spid="4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0AB732F2-B2A2-49BD-8D42-C645FC754502}"/>
              </a:ext>
            </a:extLst>
          </p:cNvPr>
          <p:cNvPicPr>
            <a:picLocks noChangeAspect="1"/>
          </p:cNvPicPr>
          <p:nvPr/>
        </p:nvPicPr>
        <p:blipFill rotWithShape="1">
          <a:blip r:embed="rId2">
            <a:extLst>
              <a:ext uri="{28A0092B-C50C-407E-A947-70E740481C1C}">
                <a14:useLocalDpi xmlns:a14="http://schemas.microsoft.com/office/drawing/2010/main" val="0"/>
              </a:ext>
            </a:extLst>
          </a:blip>
          <a:srcRect l="2128" t="4210" r="1643" b="4328"/>
          <a:stretch/>
        </p:blipFill>
        <p:spPr>
          <a:xfrm>
            <a:off x="641682" y="0"/>
            <a:ext cx="10436088" cy="6858000"/>
          </a:xfrm>
          <a:prstGeom prst="rect">
            <a:avLst/>
          </a:prstGeom>
        </p:spPr>
      </p:pic>
      <p:pic>
        <p:nvPicPr>
          <p:cNvPr id="8" name="Image 7">
            <a:extLst>
              <a:ext uri="{FF2B5EF4-FFF2-40B4-BE49-F238E27FC236}">
                <a16:creationId xmlns:a16="http://schemas.microsoft.com/office/drawing/2014/main" id="{EA400C49-B592-4EF2-9AA9-BECA6E29BDCD}"/>
              </a:ext>
            </a:extLst>
          </p:cNvPr>
          <p:cNvPicPr>
            <a:picLocks noChangeAspect="1"/>
          </p:cNvPicPr>
          <p:nvPr/>
        </p:nvPicPr>
        <p:blipFill rotWithShape="1">
          <a:blip r:embed="rId3">
            <a:extLst>
              <a:ext uri="{28A0092B-C50C-407E-A947-70E740481C1C}">
                <a14:useLocalDpi xmlns:a14="http://schemas.microsoft.com/office/drawing/2010/main" val="0"/>
              </a:ext>
            </a:extLst>
          </a:blip>
          <a:srcRect l="-1" r="44599" b="41716"/>
          <a:stretch/>
        </p:blipFill>
        <p:spPr>
          <a:xfrm>
            <a:off x="9921939" y="5187965"/>
            <a:ext cx="2279650" cy="1670714"/>
          </a:xfrm>
          <a:prstGeom prst="rect">
            <a:avLst/>
          </a:prstGeom>
        </p:spPr>
      </p:pic>
    </p:spTree>
    <p:extLst>
      <p:ext uri="{BB962C8B-B14F-4D97-AF65-F5344CB8AC3E}">
        <p14:creationId xmlns:p14="http://schemas.microsoft.com/office/powerpoint/2010/main" val="430048473"/>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6E1D6E20-E4CE-4D16-9F00-F4B71A8B2E7E}"/>
              </a:ext>
            </a:extLst>
          </p:cNvPr>
          <p:cNvSpPr>
            <a:spLocks noGrp="1"/>
          </p:cNvSpPr>
          <p:nvPr>
            <p:ph type="title"/>
          </p:nvPr>
        </p:nvSpPr>
        <p:spPr/>
        <p:txBody>
          <a:bodyPr/>
          <a:lstStyle/>
          <a:p>
            <a:r>
              <a:rPr lang="fr-FR" dirty="0"/>
              <a:t>Mes démarches</a:t>
            </a:r>
          </a:p>
        </p:txBody>
      </p:sp>
      <p:sp>
        <p:nvSpPr>
          <p:cNvPr id="2" name="Espace réservé du texte 1">
            <a:extLst>
              <a:ext uri="{FF2B5EF4-FFF2-40B4-BE49-F238E27FC236}">
                <a16:creationId xmlns:a16="http://schemas.microsoft.com/office/drawing/2014/main" id="{E06A8D95-F908-4287-90E8-7A5EDBD96743}"/>
              </a:ext>
            </a:extLst>
          </p:cNvPr>
          <p:cNvSpPr>
            <a:spLocks noGrp="1"/>
          </p:cNvSpPr>
          <p:nvPr>
            <p:ph type="body" sz="quarter" idx="10"/>
          </p:nvPr>
        </p:nvSpPr>
        <p:spPr/>
        <p:txBody>
          <a:bodyPr/>
          <a:lstStyle/>
          <a:p>
            <a:r>
              <a:rPr lang="fr-FR" dirty="0"/>
              <a:t>4/4</a:t>
            </a:r>
          </a:p>
        </p:txBody>
      </p:sp>
      <p:pic>
        <p:nvPicPr>
          <p:cNvPr id="4" name="Image 3">
            <a:extLst>
              <a:ext uri="{FF2B5EF4-FFF2-40B4-BE49-F238E27FC236}">
                <a16:creationId xmlns:a16="http://schemas.microsoft.com/office/drawing/2014/main" id="{F44DF3EA-25AE-4059-A490-E80B144C28E6}"/>
              </a:ext>
            </a:extLst>
          </p:cNvPr>
          <p:cNvPicPr>
            <a:picLocks noChangeAspect="1"/>
          </p:cNvPicPr>
          <p:nvPr/>
        </p:nvPicPr>
        <p:blipFill rotWithShape="1">
          <a:blip r:embed="rId2">
            <a:extLst>
              <a:ext uri="{28A0092B-C50C-407E-A947-70E740481C1C}">
                <a14:useLocalDpi xmlns:a14="http://schemas.microsoft.com/office/drawing/2010/main" val="0"/>
              </a:ext>
            </a:extLst>
          </a:blip>
          <a:srcRect l="-1" r="44599" b="41716"/>
          <a:stretch/>
        </p:blipFill>
        <p:spPr>
          <a:xfrm>
            <a:off x="9912350" y="5187286"/>
            <a:ext cx="2279650" cy="1670714"/>
          </a:xfrm>
          <a:prstGeom prst="rect">
            <a:avLst/>
          </a:prstGeom>
        </p:spPr>
      </p:pic>
      <p:sp>
        <p:nvSpPr>
          <p:cNvPr id="20" name="ZoneTexte 19">
            <a:hlinkClick r:id="rId3"/>
            <a:extLst>
              <a:ext uri="{FF2B5EF4-FFF2-40B4-BE49-F238E27FC236}">
                <a16:creationId xmlns:a16="http://schemas.microsoft.com/office/drawing/2014/main" id="{70E54938-FE7B-4334-8671-EE125A42F70D}"/>
              </a:ext>
            </a:extLst>
          </p:cNvPr>
          <p:cNvSpPr txBox="1"/>
          <p:nvPr/>
        </p:nvSpPr>
        <p:spPr>
          <a:xfrm>
            <a:off x="5586154" y="565411"/>
            <a:ext cx="5069744" cy="2151871"/>
          </a:xfrm>
          <a:prstGeom prst="rect">
            <a:avLst/>
          </a:prstGeom>
          <a:noFill/>
        </p:spPr>
        <p:txBody>
          <a:bodyPr wrap="square" rtlCol="0">
            <a:spAutoFit/>
          </a:bodyPr>
          <a:lstStyle/>
          <a:p>
            <a:pPr algn="just">
              <a:lnSpc>
                <a:spcPct val="110000"/>
              </a:lnSpc>
              <a:spcBef>
                <a:spcPts val="600"/>
              </a:spcBef>
              <a:spcAft>
                <a:spcPts val="600"/>
              </a:spcAft>
            </a:pPr>
            <a:r>
              <a:rPr lang="fr-FR" sz="1300" spc="-10" dirty="0"/>
              <a:t>« Bien qu’il ne s’agisse que de problèmes de suivi des procédures de la part du professionnel, à la lecture de la formulation utilisée dans le rapport d’inspection, la population (…) aurait pu penser que des animaux non destinés à la consommation humaine pouvaient se retrouver au stade de la distribution.</a:t>
            </a:r>
          </a:p>
          <a:p>
            <a:pPr algn="just">
              <a:lnSpc>
                <a:spcPct val="110000"/>
              </a:lnSpc>
              <a:spcBef>
                <a:spcPts val="600"/>
              </a:spcBef>
              <a:spcAft>
                <a:spcPts val="600"/>
              </a:spcAft>
            </a:pPr>
            <a:r>
              <a:rPr lang="fr-FR" sz="1300" dirty="0"/>
              <a:t>C’est ce que souligne le rapport parlementaire d’information sur les moyens de juguler les entraves et obstructions à certaines activités légales déposé le 21 janvier 2021 à l’Assemblée nationale. »</a:t>
            </a:r>
          </a:p>
          <a:p>
            <a:pPr algn="r">
              <a:lnSpc>
                <a:spcPct val="110000"/>
              </a:lnSpc>
              <a:spcBef>
                <a:spcPts val="600"/>
              </a:spcBef>
              <a:spcAft>
                <a:spcPts val="600"/>
              </a:spcAft>
            </a:pPr>
            <a:r>
              <a:rPr lang="fr-FR" sz="1300" dirty="0"/>
              <a:t>— 06/04/2021, mémoire en défense</a:t>
            </a:r>
          </a:p>
        </p:txBody>
      </p:sp>
      <p:sp>
        <p:nvSpPr>
          <p:cNvPr id="26" name="ZoneTexte 25">
            <a:hlinkClick r:id="rId3"/>
            <a:extLst>
              <a:ext uri="{FF2B5EF4-FFF2-40B4-BE49-F238E27FC236}">
                <a16:creationId xmlns:a16="http://schemas.microsoft.com/office/drawing/2014/main" id="{B6453B57-197B-43F1-9CB9-8907C78665B1}"/>
              </a:ext>
            </a:extLst>
          </p:cNvPr>
          <p:cNvSpPr txBox="1"/>
          <p:nvPr/>
        </p:nvSpPr>
        <p:spPr>
          <a:xfrm>
            <a:off x="750295" y="571002"/>
            <a:ext cx="3924129" cy="5100371"/>
          </a:xfrm>
          <a:prstGeom prst="rect">
            <a:avLst/>
          </a:prstGeom>
          <a:noFill/>
        </p:spPr>
        <p:txBody>
          <a:bodyPr wrap="square" rtlCol="0">
            <a:spAutoFit/>
          </a:bodyPr>
          <a:lstStyle/>
          <a:p>
            <a:pPr algn="just">
              <a:lnSpc>
                <a:spcPct val="110000"/>
              </a:lnSpc>
              <a:spcBef>
                <a:spcPts val="600"/>
              </a:spcBef>
              <a:spcAft>
                <a:spcPts val="600"/>
              </a:spcAft>
            </a:pPr>
            <a:r>
              <a:rPr lang="fr-FR" sz="1300" dirty="0"/>
              <a:t>« Dans un arrêt du 8 juillet 1991, (…), le Conseil d’État a jugé suffisant pour motiver une décision d’expulsion d’indiquer, dans un souci de discrétion, que "l’intéressé est en relation avec des groupes d’action violente ayant commis, ou susceptibles de commettre des attentats".</a:t>
            </a:r>
          </a:p>
          <a:p>
            <a:pPr algn="just">
              <a:lnSpc>
                <a:spcPct val="110000"/>
              </a:lnSpc>
              <a:spcBef>
                <a:spcPts val="600"/>
              </a:spcBef>
              <a:spcAft>
                <a:spcPts val="600"/>
              </a:spcAft>
            </a:pPr>
            <a:r>
              <a:rPr lang="fr-FR" sz="1300" dirty="0"/>
              <a:t>Au cas d’espèce, la décision contestée devant votre juridiction répondait également, dans sa formulation, à des exigences de discrétion et neutralité eu égard aux activités du requérant qui sont décrites sur le site Internet de l’association ACTA-Gironde dont il est le président.</a:t>
            </a:r>
          </a:p>
          <a:p>
            <a:pPr algn="just">
              <a:lnSpc>
                <a:spcPct val="110000"/>
              </a:lnSpc>
              <a:spcBef>
                <a:spcPts val="600"/>
              </a:spcBef>
              <a:spcAft>
                <a:spcPts val="600"/>
              </a:spcAft>
            </a:pPr>
            <a:r>
              <a:rPr lang="fr-FR" sz="1300" dirty="0"/>
              <a:t>Ainsi, il est indiqué dans la présentation figurant sur la page d’accueil : "nous manifestons également face aux lieux d’exploitation pour contester leur présence" et ACTA-Gironde y rappelle qu’un de ses combats est l’exploitation des animaux pour la recherche scientifique.</a:t>
            </a:r>
          </a:p>
          <a:p>
            <a:pPr algn="just">
              <a:lnSpc>
                <a:spcPct val="110000"/>
              </a:lnSpc>
              <a:spcBef>
                <a:spcPts val="600"/>
              </a:spcBef>
              <a:spcAft>
                <a:spcPts val="600"/>
              </a:spcAft>
            </a:pPr>
            <a:r>
              <a:rPr lang="fr-FR" sz="1300" dirty="0"/>
              <a:t>Il s’agissait donc de privilégier, en motivant la décision, une approche objective et raisonnée du risque lié à la communication de certaines informations en évitant le procès d’intention ou perçu comme tel par le requérant. »</a:t>
            </a:r>
          </a:p>
          <a:p>
            <a:pPr algn="r">
              <a:lnSpc>
                <a:spcPct val="110000"/>
              </a:lnSpc>
              <a:spcBef>
                <a:spcPts val="600"/>
              </a:spcBef>
              <a:spcAft>
                <a:spcPts val="600"/>
              </a:spcAft>
            </a:pPr>
            <a:r>
              <a:rPr lang="fr-FR" sz="1300" dirty="0"/>
              <a:t>— 14/06/2021, mémoire en défense</a:t>
            </a:r>
          </a:p>
        </p:txBody>
      </p:sp>
      <p:sp>
        <p:nvSpPr>
          <p:cNvPr id="27" name="ZoneTexte 26">
            <a:extLst>
              <a:ext uri="{FF2B5EF4-FFF2-40B4-BE49-F238E27FC236}">
                <a16:creationId xmlns:a16="http://schemas.microsoft.com/office/drawing/2014/main" id="{C1C3FD21-8780-4801-BDD6-35DE0DCC8EBA}"/>
              </a:ext>
            </a:extLst>
          </p:cNvPr>
          <p:cNvSpPr txBox="1"/>
          <p:nvPr/>
        </p:nvSpPr>
        <p:spPr>
          <a:xfrm>
            <a:off x="7082479" y="3279139"/>
            <a:ext cx="1306425" cy="715089"/>
          </a:xfrm>
          <a:prstGeom prst="roundRect">
            <a:avLst/>
          </a:prstGeom>
          <a:solidFill>
            <a:srgbClr val="146998"/>
          </a:solidFill>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cap="small" spc="30" dirty="0">
                <a:latin typeface="Abel" panose="02000506030000020004" pitchFamily="2" charset="0"/>
              </a:rPr>
              <a:t>rapports d’inspection</a:t>
            </a:r>
          </a:p>
        </p:txBody>
      </p:sp>
      <p:sp>
        <p:nvSpPr>
          <p:cNvPr id="29" name="ZoneTexte 28">
            <a:extLst>
              <a:ext uri="{FF2B5EF4-FFF2-40B4-BE49-F238E27FC236}">
                <a16:creationId xmlns:a16="http://schemas.microsoft.com/office/drawing/2014/main" id="{0482CD9E-A365-4F53-B1CC-2218E83DA62B}"/>
              </a:ext>
            </a:extLst>
          </p:cNvPr>
          <p:cNvSpPr txBox="1"/>
          <p:nvPr/>
        </p:nvSpPr>
        <p:spPr>
          <a:xfrm>
            <a:off x="7390242" y="5171215"/>
            <a:ext cx="1817219" cy="715089"/>
          </a:xfrm>
          <a:prstGeom prst="roundRect">
            <a:avLst/>
          </a:prstGeom>
          <a:solidFill>
            <a:srgbClr val="204D60"/>
          </a:solidFill>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cap="small" spc="30" dirty="0">
                <a:latin typeface="Abel" panose="02000506030000020004" pitchFamily="2" charset="0"/>
              </a:rPr>
              <a:t>mails du ministère aux </a:t>
            </a:r>
            <a:r>
              <a:rPr lang="fr-FR" cap="small" spc="30" dirty="0" err="1">
                <a:latin typeface="Abel" panose="02000506030000020004" pitchFamily="2" charset="0"/>
              </a:rPr>
              <a:t>ddpp</a:t>
            </a:r>
            <a:endParaRPr lang="fr-FR" cap="small" spc="30" dirty="0">
              <a:latin typeface="Abel" panose="02000506030000020004" pitchFamily="2" charset="0"/>
            </a:endParaRPr>
          </a:p>
        </p:txBody>
      </p:sp>
      <p:sp>
        <p:nvSpPr>
          <p:cNvPr id="30" name="ZoneTexte 29">
            <a:extLst>
              <a:ext uri="{FF2B5EF4-FFF2-40B4-BE49-F238E27FC236}">
                <a16:creationId xmlns:a16="http://schemas.microsoft.com/office/drawing/2014/main" id="{9C7FFC25-87AD-4230-90B6-4B7C97AB446A}"/>
              </a:ext>
            </a:extLst>
          </p:cNvPr>
          <p:cNvSpPr txBox="1"/>
          <p:nvPr/>
        </p:nvSpPr>
        <p:spPr>
          <a:xfrm>
            <a:off x="9093147" y="3812457"/>
            <a:ext cx="1306425" cy="715089"/>
          </a:xfrm>
          <a:prstGeom prst="roundRect">
            <a:avLst/>
          </a:prstGeom>
          <a:solidFill>
            <a:srgbClr val="146998"/>
          </a:solidFill>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cap="small" spc="30" dirty="0">
                <a:latin typeface="Abel" panose="02000506030000020004" pitchFamily="2" charset="0"/>
              </a:rPr>
              <a:t>vade </a:t>
            </a:r>
            <a:r>
              <a:rPr lang="fr-FR" cap="small" spc="30" dirty="0" err="1">
                <a:latin typeface="Abel" panose="02000506030000020004" pitchFamily="2" charset="0"/>
              </a:rPr>
              <a:t>mecum</a:t>
            </a:r>
            <a:r>
              <a:rPr lang="fr-FR" cap="small" spc="30" dirty="0">
                <a:latin typeface="Abel" panose="02000506030000020004" pitchFamily="2" charset="0"/>
              </a:rPr>
              <a:t> d’inspection</a:t>
            </a:r>
          </a:p>
        </p:txBody>
      </p:sp>
      <p:sp>
        <p:nvSpPr>
          <p:cNvPr id="31" name="ZoneTexte 30">
            <a:extLst>
              <a:ext uri="{FF2B5EF4-FFF2-40B4-BE49-F238E27FC236}">
                <a16:creationId xmlns:a16="http://schemas.microsoft.com/office/drawing/2014/main" id="{03E387FC-C051-4D5C-99A3-C1FF2EBB05A8}"/>
              </a:ext>
            </a:extLst>
          </p:cNvPr>
          <p:cNvSpPr txBox="1"/>
          <p:nvPr/>
        </p:nvSpPr>
        <p:spPr>
          <a:xfrm>
            <a:off x="5423042" y="4301654"/>
            <a:ext cx="1306425" cy="715089"/>
          </a:xfrm>
          <a:prstGeom prst="roundRect">
            <a:avLst/>
          </a:prstGeom>
          <a:solidFill>
            <a:srgbClr val="146998"/>
          </a:solidFill>
          <a:effectLst/>
        </p:spPr>
        <p:style>
          <a:lnRef idx="0">
            <a:schemeClr val="accent6"/>
          </a:lnRef>
          <a:fillRef idx="3">
            <a:schemeClr val="accent6"/>
          </a:fillRef>
          <a:effectRef idx="3">
            <a:schemeClr val="accent6"/>
          </a:effectRef>
          <a:fontRef idx="minor">
            <a:schemeClr val="lt1"/>
          </a:fontRef>
        </p:style>
        <p:txBody>
          <a:bodyPr wrap="square" rtlCol="0">
            <a:spAutoFit/>
          </a:bodyPr>
          <a:lstStyle/>
          <a:p>
            <a:pPr algn="ctr"/>
            <a:r>
              <a:rPr lang="fr-FR" cap="small" spc="30" dirty="0">
                <a:latin typeface="Abel" panose="02000506030000020004" pitchFamily="2" charset="0"/>
              </a:rPr>
              <a:t>date des inspections</a:t>
            </a:r>
          </a:p>
        </p:txBody>
      </p:sp>
    </p:spTree>
    <p:extLst>
      <p:ext uri="{BB962C8B-B14F-4D97-AF65-F5344CB8AC3E}">
        <p14:creationId xmlns:p14="http://schemas.microsoft.com/office/powerpoint/2010/main" val="18230292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6" grpId="0"/>
      <p:bldP spid="27" grpId="0" animBg="1"/>
      <p:bldP spid="29" grpId="0" animBg="1"/>
      <p:bldP spid="30" grpId="0" animBg="1"/>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8263D285-20D3-4FC2-9B90-F074BEB696AC}"/>
              </a:ext>
            </a:extLst>
          </p:cNvPr>
          <p:cNvSpPr txBox="1"/>
          <p:nvPr/>
        </p:nvSpPr>
        <p:spPr>
          <a:xfrm>
            <a:off x="788565" y="757281"/>
            <a:ext cx="7402935" cy="2257477"/>
          </a:xfrm>
          <a:prstGeom prst="rect">
            <a:avLst/>
          </a:prstGeom>
          <a:noFill/>
        </p:spPr>
        <p:txBody>
          <a:bodyPr wrap="square" rtlCol="0">
            <a:spAutoFit/>
          </a:bodyPr>
          <a:lstStyle/>
          <a:p>
            <a:pPr>
              <a:lnSpc>
                <a:spcPts val="6000"/>
              </a:lnSpc>
            </a:pPr>
            <a:r>
              <a:rPr lang="fr-FR" sz="6000" b="1" dirty="0">
                <a:solidFill>
                  <a:schemeClr val="bg1"/>
                </a:solidFill>
              </a:rPr>
              <a:t>Expérimentation animale </a:t>
            </a:r>
            <a:br>
              <a:rPr lang="fr-FR" sz="6000" b="1" dirty="0">
                <a:solidFill>
                  <a:schemeClr val="bg1"/>
                </a:solidFill>
              </a:rPr>
            </a:br>
            <a:r>
              <a:rPr lang="fr-FR" sz="6000" b="1" spc="-30" dirty="0">
                <a:solidFill>
                  <a:schemeClr val="bg1"/>
                </a:solidFill>
              </a:rPr>
              <a:t>et opacité administrative</a:t>
            </a:r>
          </a:p>
          <a:p>
            <a:pPr algn="ctr">
              <a:lnSpc>
                <a:spcPct val="150000"/>
              </a:lnSpc>
            </a:pPr>
            <a:r>
              <a:rPr lang="fr-FR" sz="3000" spc="-140" dirty="0">
                <a:solidFill>
                  <a:schemeClr val="bg1"/>
                </a:solidFill>
              </a:rPr>
              <a:t>Comment accéder aux informations et aux documents ?</a:t>
            </a:r>
          </a:p>
        </p:txBody>
      </p:sp>
      <p:sp>
        <p:nvSpPr>
          <p:cNvPr id="10" name="ZoneTexte 9">
            <a:extLst>
              <a:ext uri="{FF2B5EF4-FFF2-40B4-BE49-F238E27FC236}">
                <a16:creationId xmlns:a16="http://schemas.microsoft.com/office/drawing/2014/main" id="{2D3987E4-0E5B-4C42-9319-B7E8D1AA2D0A}"/>
              </a:ext>
            </a:extLst>
          </p:cNvPr>
          <p:cNvSpPr txBox="1"/>
          <p:nvPr/>
        </p:nvSpPr>
        <p:spPr>
          <a:xfrm>
            <a:off x="788565" y="5288979"/>
            <a:ext cx="6428042" cy="954107"/>
          </a:xfrm>
          <a:prstGeom prst="rect">
            <a:avLst/>
          </a:prstGeom>
          <a:noFill/>
        </p:spPr>
        <p:txBody>
          <a:bodyPr wrap="none" rtlCol="0">
            <a:spAutoFit/>
          </a:bodyPr>
          <a:lstStyle/>
          <a:p>
            <a:r>
              <a:rPr lang="fr-FR" sz="2800" spc="-40" dirty="0">
                <a:solidFill>
                  <a:schemeClr val="bg1"/>
                </a:solidFill>
              </a:rPr>
              <a:t>Nicolas Marty / La volière des écureuils bleus </a:t>
            </a:r>
          </a:p>
          <a:p>
            <a:r>
              <a:rPr lang="fr-FR" sz="2800" dirty="0">
                <a:solidFill>
                  <a:schemeClr val="bg1"/>
                </a:solidFill>
              </a:rPr>
              <a:t>— https://experimentation-animale.info —</a:t>
            </a:r>
          </a:p>
        </p:txBody>
      </p:sp>
      <p:pic>
        <p:nvPicPr>
          <p:cNvPr id="12" name="Image 11">
            <a:extLst>
              <a:ext uri="{FF2B5EF4-FFF2-40B4-BE49-F238E27FC236}">
                <a16:creationId xmlns:a16="http://schemas.microsoft.com/office/drawing/2014/main" id="{A6E1BE7F-A7AD-436A-B689-534257CDB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899" y="3538984"/>
            <a:ext cx="6225416" cy="1195175"/>
          </a:xfrm>
          <a:prstGeom prst="rect">
            <a:avLst/>
          </a:prstGeom>
        </p:spPr>
      </p:pic>
      <p:sp>
        <p:nvSpPr>
          <p:cNvPr id="13" name="ZoneTexte 12">
            <a:extLst>
              <a:ext uri="{FF2B5EF4-FFF2-40B4-BE49-F238E27FC236}">
                <a16:creationId xmlns:a16="http://schemas.microsoft.com/office/drawing/2014/main" id="{635704E5-E699-4A35-B09C-6EF4859F7295}"/>
              </a:ext>
            </a:extLst>
          </p:cNvPr>
          <p:cNvSpPr txBox="1"/>
          <p:nvPr/>
        </p:nvSpPr>
        <p:spPr>
          <a:xfrm rot="5400000">
            <a:off x="6817192" y="3874590"/>
            <a:ext cx="1338828" cy="707886"/>
          </a:xfrm>
          <a:prstGeom prst="rect">
            <a:avLst/>
          </a:prstGeom>
          <a:noFill/>
        </p:spPr>
        <p:txBody>
          <a:bodyPr wrap="none" rtlCol="0">
            <a:spAutoFit/>
          </a:bodyPr>
          <a:lstStyle/>
          <a:p>
            <a:pPr algn="ctr"/>
            <a:r>
              <a:rPr lang="fr-FR" sz="4000" dirty="0">
                <a:solidFill>
                  <a:srgbClr val="FF9500"/>
                </a:solidFill>
                <a:latin typeface="Roboto" panose="02000000000000000000" pitchFamily="2" charset="0"/>
                <a:ea typeface="Roboto" panose="02000000000000000000" pitchFamily="2" charset="0"/>
              </a:rPr>
              <a:t>2021</a:t>
            </a:r>
          </a:p>
        </p:txBody>
      </p:sp>
    </p:spTree>
    <p:extLst>
      <p:ext uri="{BB962C8B-B14F-4D97-AF65-F5344CB8AC3E}">
        <p14:creationId xmlns:p14="http://schemas.microsoft.com/office/powerpoint/2010/main" val="942124187"/>
      </p:ext>
    </p:extLst>
  </p:cSld>
  <p:clrMapOvr>
    <a:masterClrMapping/>
  </p:clrMapOvr>
</p:sld>
</file>

<file path=ppt/theme/theme1.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BEL">
      <a:majorFont>
        <a:latin typeface="Abel"/>
        <a:ea typeface=""/>
        <a:cs typeface=""/>
      </a:majorFont>
      <a:minorFont>
        <a:latin typeface="A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_modèle-A_se-renseigner.potx" id="{3A3616C3-80CE-4BD6-AF78-9A8078F9270C}" vid="{5066B092-BE5B-42E1-8A5F-D0881C0994F7}"/>
    </a:ext>
  </a:extLst>
</a:theme>
</file>

<file path=ppt/theme/theme2.xml><?xml version="1.0" encoding="utf-8"?>
<a:theme xmlns:a="http://schemas.openxmlformats.org/drawingml/2006/main" name="2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BEL">
      <a:majorFont>
        <a:latin typeface="Abel"/>
        <a:ea typeface=""/>
        <a:cs typeface=""/>
      </a:majorFont>
      <a:minorFont>
        <a:latin typeface="Abe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_modèle-A_se-renseigner.potx" id="{3A3616C3-80CE-4BD6-AF78-9A8078F9270C}" vid="{7EA732EF-C269-443A-A883-A177793FB0B9}"/>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_modèle</Template>
  <TotalTime>525</TotalTime>
  <Words>1136</Words>
  <Application>Microsoft Office PowerPoint</Application>
  <PresentationFormat>Grand écran</PresentationFormat>
  <Paragraphs>119</Paragraphs>
  <Slides>8</Slides>
  <Notes>0</Notes>
  <HiddenSlides>0</HiddenSlides>
  <MMClips>0</MMClips>
  <ScaleCrop>false</ScaleCrop>
  <HeadingPairs>
    <vt:vector size="6" baseType="variant">
      <vt:variant>
        <vt:lpstr>Polices utilisées</vt:lpstr>
      </vt:variant>
      <vt:variant>
        <vt:i4>5</vt:i4>
      </vt:variant>
      <vt:variant>
        <vt:lpstr>Thème</vt:lpstr>
      </vt:variant>
      <vt:variant>
        <vt:i4>2</vt:i4>
      </vt:variant>
      <vt:variant>
        <vt:lpstr>Titres des diapositives</vt:lpstr>
      </vt:variant>
      <vt:variant>
        <vt:i4>8</vt:i4>
      </vt:variant>
    </vt:vector>
  </HeadingPairs>
  <TitlesOfParts>
    <vt:vector size="15" baseType="lpstr">
      <vt:lpstr>Abel</vt:lpstr>
      <vt:lpstr>Arial</vt:lpstr>
      <vt:lpstr>Calibri</vt:lpstr>
      <vt:lpstr>Candara Light</vt:lpstr>
      <vt:lpstr>Roboto</vt:lpstr>
      <vt:lpstr>1_Thème Office</vt:lpstr>
      <vt:lpstr>2_Thème Office</vt:lpstr>
      <vt:lpstr>Présentation PowerPoint</vt:lpstr>
      <vt:lpstr>Les documents administratifs</vt:lpstr>
      <vt:lpstr>La « transparence »</vt:lpstr>
      <vt:lpstr>Présentation PowerPoint</vt:lpstr>
      <vt:lpstr>L’accès aux documents publics</vt:lpstr>
      <vt:lpstr>Présentation PowerPoint</vt:lpstr>
      <vt:lpstr>Mes démarches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AO</dc:creator>
  <cp:lastModifiedBy>AO</cp:lastModifiedBy>
  <cp:revision>224</cp:revision>
  <dcterms:created xsi:type="dcterms:W3CDTF">2021-07-30T14:07:50Z</dcterms:created>
  <dcterms:modified xsi:type="dcterms:W3CDTF">2021-08-16T16:34:07Z</dcterms:modified>
</cp:coreProperties>
</file>