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4" r:id="rId2"/>
    <p:sldId id="315" r:id="rId3"/>
    <p:sldId id="340" r:id="rId4"/>
    <p:sldId id="361" r:id="rId5"/>
    <p:sldId id="364" r:id="rId6"/>
    <p:sldId id="324" r:id="rId7"/>
    <p:sldId id="331" r:id="rId8"/>
    <p:sldId id="350" r:id="rId9"/>
    <p:sldId id="341" r:id="rId10"/>
    <p:sldId id="343" r:id="rId11"/>
    <p:sldId id="329" r:id="rId12"/>
    <p:sldId id="326" r:id="rId13"/>
    <p:sldId id="366" r:id="rId14"/>
    <p:sldId id="325" r:id="rId15"/>
    <p:sldId id="344" r:id="rId16"/>
    <p:sldId id="346" r:id="rId17"/>
    <p:sldId id="347" r:id="rId18"/>
    <p:sldId id="317" r:id="rId19"/>
    <p:sldId id="345" r:id="rId20"/>
    <p:sldId id="328" r:id="rId21"/>
    <p:sldId id="348" r:id="rId22"/>
    <p:sldId id="365" r:id="rId23"/>
    <p:sldId id="349" r:id="rId24"/>
    <p:sldId id="352" r:id="rId25"/>
    <p:sldId id="351" r:id="rId26"/>
    <p:sldId id="353" r:id="rId27"/>
    <p:sldId id="354" r:id="rId28"/>
    <p:sldId id="355" r:id="rId29"/>
    <p:sldId id="356" r:id="rId30"/>
    <p:sldId id="363" r:id="rId31"/>
    <p:sldId id="367" r:id="rId32"/>
    <p:sldId id="369" r:id="rId33"/>
    <p:sldId id="360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Rolland" initials="NR" lastIdx="1" clrIdx="0">
    <p:extLst>
      <p:ext uri="{19B8F6BF-5375-455C-9EA6-DF929625EA0E}">
        <p15:presenceInfo xmlns:p15="http://schemas.microsoft.com/office/powerpoint/2012/main" userId="8703894363bb16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8F8"/>
    <a:srgbClr val="ECDFF5"/>
    <a:srgbClr val="C39B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7EA32-A3F4-46D8-88B8-389F8F22B91E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BD49-3A87-4BDC-ADB5-0EF43F7E3B5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74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02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168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46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4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5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noProof="0" dirty="0">
                <a:solidFill>
                  <a:srgbClr val="7030A0"/>
                </a:solidFill>
              </a:rPr>
              <a:t>Estimations</a:t>
            </a:r>
          </a:p>
          <a:p>
            <a:r>
              <a:rPr lang="fr-FR" sz="1200" b="0" noProof="0" dirty="0">
                <a:solidFill>
                  <a:srgbClr val="7030A0"/>
                </a:solidFill>
              </a:rPr>
              <a:t>Très peu d’analyses de cycles de vie encore</a:t>
            </a:r>
            <a:endParaRPr lang="fr-FR" b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0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46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93CF4-005F-4177-A91D-D03CD9BCACC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309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28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476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yuck</a:t>
            </a:r>
            <a:r>
              <a:rPr lang="fr-FR" dirty="0"/>
              <a:t> factor »</a:t>
            </a:r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34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noProof="0" dirty="0">
                <a:solidFill>
                  <a:srgbClr val="7030A0"/>
                </a:solidFill>
              </a:rPr>
              <a:t>Agriculture cellulaire : donner aux consommateurs les produits qu’ils connaissent</a:t>
            </a:r>
            <a:endParaRPr lang="en-US" sz="1200" b="0" dirty="0">
              <a:solidFill>
                <a:srgbClr val="7030A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45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9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51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37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02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noProof="0" dirty="0"/>
              <a:t>Pas besoin de tuer d’animaux</a:t>
            </a:r>
          </a:p>
          <a:p>
            <a:r>
              <a:rPr lang="fr-FR" b="0" noProof="0" dirty="0"/>
              <a:t>Premiers produits devraient être sous forme de viande hachée (burgers, nuggets, batônnets de poisson…)</a:t>
            </a:r>
          </a:p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8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52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2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0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59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ABD49-3A87-4BDC-ADB5-0EF43F7E3B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5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D22BB-6531-40D9-B40F-401B62A09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A17307-882F-4C7E-A4A3-054B674C4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A61BD9-8CD6-413A-BBBB-506DB7F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55535C-6C86-4B22-AFA9-85080CB2E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BC1CE5-5466-4AFD-A611-A1EBFE62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6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7DD09-B6DF-4C39-B658-B2B8E9D5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554253-5EF6-434D-BFCA-A6B7E4115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EA7FAF-38B7-4CC8-97C0-EC509264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2BD6A0-E7D7-4C12-B687-D3CC09D0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53C6CB-FCD3-4036-A90F-C5C28694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5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6EF089-43EF-494F-BDED-522455134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21FBA6-9E51-4D1C-B621-4CF7B56AF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23F4A-356E-4388-B703-CCD79E39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1B72A8-C787-4FE3-8C8F-4C482C30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88EECE-BF8C-4A5A-88BB-C13F92DD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69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9A9BF-6A45-4B44-A827-E2BDECC1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D3061B-88F1-4323-87B4-C297CEC26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E4D060-308D-4730-988E-116D9846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1FBFD-848F-4DDD-87EB-C2942C24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E2DEE4-FA67-4EF7-A9CF-42690E3E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8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9727B-F3A4-46E0-9488-817100AF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7E263-34B3-496C-B251-AA4221AB1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D7E5AA-307B-4FD4-9E79-96D851DD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1709CA-B2EE-4EA3-9464-5EFD6CDD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547EC-05F6-4772-802E-31397F9E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52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FEA30-34FB-480B-B3D0-AE40B153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495A0F-E3D4-41F7-B84F-50234B336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5E51D6-FE75-4CDD-958D-4C2D1F45A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8B2CDF-C10B-4E3E-B996-9C8CCB2E6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51DCFC-245A-479E-93F6-E98C9B9E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58FF5-25F2-4EF4-8BA9-5B959CBB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9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DA139-4A15-431B-ACD3-E7DEE971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F0C664-9A87-472B-B248-63699FBAF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D6F73-A4EC-4475-9517-1462321C7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B966A2-55A2-4267-8CB7-8E7FE0F9F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3D44D7-75F8-409A-9808-18E757B03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8F8572-119B-4747-9E64-991B8D39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6860F3-340F-4EC2-8C90-61150216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410A7A-3D19-4B4E-BE03-85330F35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8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F96C8-1DBA-41CE-89DC-5B269B5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72A588-679E-4054-A435-B0383FF7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30B30D-3F65-41C5-A75B-D9B1A99A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4593A9-5E0A-4EC8-9D28-361E4668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1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4B1AE5-2E82-4403-8BB1-3A484F96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E0AA0F-8D3A-4054-A0A0-13EEC8CD8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7EE7AA-B3E5-4EAB-9ACA-62FD693B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5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98867-5439-4ABE-94E6-81A77184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EC54A1-62D1-42A1-8941-D420C9215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1571A6-5096-45AA-991C-2C369AFC2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5F7579-5A53-4AC1-8512-36A838F4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B1FED9-3269-4C55-AB99-4D8FD32F5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B5B341-8C2E-4F5D-AC96-CE83E3DE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1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0731-9730-4E21-B70F-11671382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28C640-C701-431D-B01E-FC1EB5751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CE17E-6C78-4085-BFDF-44604BAB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68C488-103F-42E3-9872-91B724A9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2B1738-14F8-4756-9537-D6529431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591020-4C87-4873-B5E2-5A7209C7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7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045770-6957-4B6A-B4C6-0281CDF6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493664-3E2B-48AA-A5EA-53CFD5980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A4B466-C3EB-48D4-806E-2EDA718E5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0A0A9-8C8C-49DD-8E6C-AF062E3C01B8}" type="datetimeFigureOut">
              <a:rPr lang="en-GB" smtClean="0"/>
              <a:t>05/08/2018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A023EA-CBEB-4F04-9801-D8DA74AED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FE650A-5ED1-4B86-9A61-F770B0E45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7B00-E1C3-45C3-8DAA-C3ADDB8861A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90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6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cove.me/j5kdwl2b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2.jp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2.jpg"/><Relationship Id="rId10" Type="http://schemas.openxmlformats.org/officeDocument/2006/relationships/image" Target="../media/image22.png"/><Relationship Id="rId4" Type="http://schemas.openxmlformats.org/officeDocument/2006/relationships/image" Target="../media/image76.jp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5.png"/><Relationship Id="rId7" Type="http://schemas.openxmlformats.org/officeDocument/2006/relationships/image" Target="../media/image44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5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8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37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38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37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38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22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5.pn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59.jp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5E2E5E-3CFE-4123-81A1-FD0186A6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096000" cy="33652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B5CFA3-A6ED-4A7E-99C9-7F4B3A48D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390" y="-209244"/>
            <a:ext cx="6096000" cy="40671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9CB439-BB5E-415D-9DFA-3A101FD09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13043"/>
            <a:ext cx="12192000" cy="1019092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AGRICULTURE CELLULAIRE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2E78B9-3B5E-4887-8AAF-9D5A22DD6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90037"/>
            <a:ext cx="9144000" cy="536050"/>
          </a:xfrm>
        </p:spPr>
        <p:txBody>
          <a:bodyPr>
            <a:normAutofit/>
          </a:bodyPr>
          <a:lstStyle/>
          <a:p>
            <a:r>
              <a:rPr lang="en-US" b="1" dirty="0"/>
              <a:t>Nathalie Rolland </a:t>
            </a:r>
          </a:p>
        </p:txBody>
      </p:sp>
    </p:spTree>
    <p:extLst>
      <p:ext uri="{BB962C8B-B14F-4D97-AF65-F5344CB8AC3E}">
        <p14:creationId xmlns:p14="http://schemas.microsoft.com/office/powerpoint/2010/main" val="76621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15EA9F-1006-4026-B497-A3E7052E5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37" y="1760869"/>
            <a:ext cx="4807011" cy="2403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Les pionniers 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F8CAD2B-88CE-4BD2-9375-D70CC2ABB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80" y="2665244"/>
            <a:ext cx="2421320" cy="7637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0C82EA8-7299-4BC6-806F-76FACC2DC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605" y="4576543"/>
            <a:ext cx="2970797" cy="2099502"/>
          </a:xfrm>
          <a:prstGeom prst="rect">
            <a:avLst/>
          </a:prstGeom>
        </p:spPr>
      </p:pic>
      <p:pic>
        <p:nvPicPr>
          <p:cNvPr id="20" name="Espace réservé du contenu 4">
            <a:hlinkClick r:id="rId6"/>
            <a:extLst>
              <a:ext uri="{FF2B5EF4-FFF2-40B4-BE49-F238E27FC236}">
                <a16:creationId xmlns:a16="http://schemas.microsoft.com/office/drawing/2014/main" id="{27BAD64D-1768-488A-AFDD-133C8D5E5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2" y="2198263"/>
            <a:ext cx="2245780" cy="33686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C41B20-082B-4355-A374-4578BA354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007" y="1434616"/>
            <a:ext cx="3802743" cy="1168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93B57E-C586-4504-9F65-1A49BADF9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959" y="3932673"/>
            <a:ext cx="4271634" cy="24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191" y="1677241"/>
            <a:ext cx="1781907" cy="22576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717" y="1905750"/>
            <a:ext cx="3140949" cy="20688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44" y="4151609"/>
            <a:ext cx="3012673" cy="2068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Les pionniers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4C8B55-BC7C-4739-84EC-5BF77C492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16" y="4472734"/>
            <a:ext cx="3104160" cy="20720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44C563-5B8F-435F-AE88-0BBEF770E7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45"/>
          <a:stretch/>
        </p:blipFill>
        <p:spPr>
          <a:xfrm>
            <a:off x="838200" y="1759856"/>
            <a:ext cx="3757592" cy="27128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9174A7-4698-4E36-87EE-45A7AB153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86" y="4287081"/>
            <a:ext cx="3934816" cy="22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4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A2775D99-A547-4A1E-B023-4F693348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607"/>
            <a:ext cx="4477827" cy="2929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EC72D47-0317-4425-85BF-6F64CBD1E2A3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</a:rPr>
              <a:t>Startups - Just</a:t>
            </a:r>
            <a:endParaRPr lang="fr-FR" sz="3200" b="1" dirty="0">
              <a:solidFill>
                <a:srgbClr val="7030A0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EB51E55-BE7C-48B5-BA05-52AF78ADB983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58A9AB-15DC-4221-B241-C6403E9A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3021" r="8656" b="7964"/>
          <a:stretch/>
        </p:blipFill>
        <p:spPr>
          <a:xfrm>
            <a:off x="7313556" y="1491113"/>
            <a:ext cx="2683546" cy="16439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FE5AAA-3B53-4336-A67A-540B3722E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14" y="2226786"/>
            <a:ext cx="1681483" cy="29295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7E223C-2609-4B22-92D5-09614457A8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r="6825"/>
          <a:stretch/>
        </p:blipFill>
        <p:spPr>
          <a:xfrm>
            <a:off x="92930" y="4722647"/>
            <a:ext cx="2430323" cy="2067844"/>
          </a:xfrm>
          <a:prstGeom prst="rect">
            <a:avLst/>
          </a:prstGeom>
        </p:spPr>
      </p:pic>
      <p:pic>
        <p:nvPicPr>
          <p:cNvPr id="1026" name="Picture 2" descr="https://d227jq41l2nz5q.cloudfront.net/spree/images/44/original/Original.png?1513884387">
            <a:extLst>
              <a:ext uri="{FF2B5EF4-FFF2-40B4-BE49-F238E27FC236}">
                <a16:creationId xmlns:a16="http://schemas.microsoft.com/office/drawing/2014/main" id="{E9E98303-9115-43B7-AF7C-06CB7235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78" y="5059032"/>
            <a:ext cx="1005208" cy="17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AEB5CD-A45F-42D4-9A99-23E15E7FD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71" y="5682782"/>
            <a:ext cx="1233885" cy="10452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ECDF3B-C633-4408-9C8B-2C120D0C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4254" y="1647743"/>
            <a:ext cx="1321846" cy="21225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1E318A-0C69-4DFB-B455-728563C837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33"/>
          <a:stretch/>
        </p:blipFill>
        <p:spPr>
          <a:xfrm>
            <a:off x="8367785" y="4686723"/>
            <a:ext cx="3824215" cy="18341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F3058D-B6BB-431F-A2BF-D6B3A62FF1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12445" r="11697" b="5199"/>
          <a:stretch/>
        </p:blipFill>
        <p:spPr>
          <a:xfrm>
            <a:off x="5760993" y="3203795"/>
            <a:ext cx="2764075" cy="18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A2775D99-A547-4A1E-B023-4F693348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607"/>
            <a:ext cx="4477827" cy="2929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EC72D47-0317-4425-85BF-6F64CBD1E2A3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</a:rPr>
              <a:t>Startups - Just</a:t>
            </a:r>
            <a:endParaRPr lang="fr-FR" sz="3200" b="1" dirty="0">
              <a:solidFill>
                <a:srgbClr val="7030A0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EB51E55-BE7C-48B5-BA05-52AF78ADB983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58A9AB-15DC-4221-B241-C6403E9A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3021" r="8656" b="7964"/>
          <a:stretch/>
        </p:blipFill>
        <p:spPr>
          <a:xfrm>
            <a:off x="5918659" y="1647743"/>
            <a:ext cx="4078443" cy="24985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F3058D-B6BB-431F-A2BF-D6B3A62FF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12445" r="11697" b="5199"/>
          <a:stretch/>
        </p:blipFill>
        <p:spPr>
          <a:xfrm>
            <a:off x="5918659" y="4117635"/>
            <a:ext cx="4018596" cy="26972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FE5AAA-3B53-4336-A67A-540B3722E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14" y="2226786"/>
            <a:ext cx="1681483" cy="29295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7E223C-2609-4B22-92D5-09614457A8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r="6825"/>
          <a:stretch/>
        </p:blipFill>
        <p:spPr>
          <a:xfrm>
            <a:off x="92930" y="4722647"/>
            <a:ext cx="2430323" cy="2067844"/>
          </a:xfrm>
          <a:prstGeom prst="rect">
            <a:avLst/>
          </a:prstGeom>
        </p:spPr>
      </p:pic>
      <p:pic>
        <p:nvPicPr>
          <p:cNvPr id="1026" name="Picture 2" descr="https://d227jq41l2nz5q.cloudfront.net/spree/images/44/original/Original.png?1513884387">
            <a:extLst>
              <a:ext uri="{FF2B5EF4-FFF2-40B4-BE49-F238E27FC236}">
                <a16:creationId xmlns:a16="http://schemas.microsoft.com/office/drawing/2014/main" id="{E9E98303-9115-43B7-AF7C-06CB7235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78" y="5059032"/>
            <a:ext cx="1005208" cy="17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AEB5CD-A45F-42D4-9A99-23E15E7FD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71" y="5682782"/>
            <a:ext cx="1233885" cy="10452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ECDF3B-C633-4408-9C8B-2C120D0C6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4254" y="1647743"/>
            <a:ext cx="1321846" cy="21225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4F845B-2284-4099-B13E-594B067A159D}"/>
              </a:ext>
            </a:extLst>
          </p:cNvPr>
          <p:cNvSpPr/>
          <p:nvPr/>
        </p:nvSpPr>
        <p:spPr>
          <a:xfrm>
            <a:off x="1" y="-56443"/>
            <a:ext cx="12192000" cy="690271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A4B2C3E-6694-48E2-BA69-48F5035078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2276" y="1655765"/>
            <a:ext cx="1321846" cy="2122579"/>
          </a:xfrm>
          <a:prstGeom prst="rect">
            <a:avLst/>
          </a:prstGeom>
        </p:spPr>
      </p:pic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4BFD57B6-596D-488D-9280-04AEC862D3E3}"/>
              </a:ext>
            </a:extLst>
          </p:cNvPr>
          <p:cNvSpPr/>
          <p:nvPr/>
        </p:nvSpPr>
        <p:spPr>
          <a:xfrm>
            <a:off x="1786540" y="2757284"/>
            <a:ext cx="7197047" cy="2494165"/>
          </a:xfrm>
          <a:prstGeom prst="wedgeRoundRectCallout">
            <a:avLst>
              <a:gd name="adj1" fmla="val 67657"/>
              <a:gd name="adj2" fmla="val -54359"/>
              <a:gd name="adj3" fmla="val 16667"/>
            </a:avLst>
          </a:prstGeom>
          <a:solidFill>
            <a:srgbClr val="F2E8F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7030A0"/>
                </a:solidFill>
              </a:rPr>
              <a:t>“We think it’s unlikely that families in Alabama (or anywhere in the world) will consistently choose plant-based alternatives over chicken, beef, pork, and seafood.”</a:t>
            </a:r>
          </a:p>
        </p:txBody>
      </p:sp>
    </p:spTree>
    <p:extLst>
      <p:ext uri="{BB962C8B-B14F-4D97-AF65-F5344CB8AC3E}">
        <p14:creationId xmlns:p14="http://schemas.microsoft.com/office/powerpoint/2010/main" val="2786346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6419"/>
            <a:ext cx="8461612" cy="3972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EC72D47-0317-4425-85BF-6F64CBD1E2A3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Israël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EB51E55-BE7C-48B5-BA05-52AF78ADB983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105941-A666-4EBB-9018-F5ADDB1D8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1" b="6387"/>
          <a:stretch/>
        </p:blipFill>
        <p:spPr>
          <a:xfrm>
            <a:off x="9521000" y="2821676"/>
            <a:ext cx="2421432" cy="16484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28" y="1407766"/>
            <a:ext cx="2147035" cy="22418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735BA7-1CC3-4113-8044-CE2953D6F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04" y="4741719"/>
            <a:ext cx="2288804" cy="2116281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01EA26-8C98-496D-812F-842E1D21B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04" y="1828784"/>
            <a:ext cx="1982825" cy="78284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3791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EC72D47-0317-4425-85BF-6F64CBD1E2A3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Poisson &amp; fruits de mer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EB51E55-BE7C-48B5-BA05-52AF78ADB983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2248721-35C0-4E24-881D-E5611204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1" y="1747533"/>
            <a:ext cx="3988578" cy="22302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F6DB9B-9231-466F-A89F-8DA8442E2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5" t="12485" r="13507" b="14839"/>
          <a:stretch/>
        </p:blipFill>
        <p:spPr>
          <a:xfrm>
            <a:off x="838200" y="4102731"/>
            <a:ext cx="2266684" cy="18331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D86B00C-A922-455B-AAC4-7CF7D0C3E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969" y="3429000"/>
            <a:ext cx="2081977" cy="20819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304268-108C-4799-ABFB-8F11DAFAE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42" y="1541873"/>
            <a:ext cx="1447829" cy="139214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FA12736-3C11-46C5-BF77-E3DE31DCC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471" y="2912054"/>
            <a:ext cx="1731770" cy="1754164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E5FD734-2F5F-469B-B545-D1A827E0D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75" y="4666218"/>
            <a:ext cx="2707445" cy="1105080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7505BA-C48F-4DFE-8825-9FC33F5EC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753" y="5935843"/>
            <a:ext cx="3031691" cy="729323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95240D-CC7D-45A9-B825-E7085714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65" y="1692854"/>
            <a:ext cx="2438400" cy="2438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B3AF14-48DB-40AE-B6F3-B888E58AD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88" y="4086348"/>
            <a:ext cx="3158065" cy="13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0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8844"/>
            <a:ext cx="3247537" cy="3990411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54" y="1541022"/>
            <a:ext cx="2077330" cy="20773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471" y="3955430"/>
            <a:ext cx="5372100" cy="2409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2C94C89-7DF4-414D-B7B3-6ACA20FEAEDB}"/>
              </a:ext>
            </a:extLst>
          </p:cNvPr>
          <p:cNvSpPr txBox="1">
            <a:spLocks/>
          </p:cNvSpPr>
          <p:nvPr/>
        </p:nvSpPr>
        <p:spPr>
          <a:xfrm>
            <a:off x="831850" y="63734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Produits laitiers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63D69EC1-D166-4922-AE79-2795B247B26E}"/>
              </a:ext>
            </a:extLst>
          </p:cNvPr>
          <p:cNvSpPr txBox="1">
            <a:spLocks/>
          </p:cNvSpPr>
          <p:nvPr/>
        </p:nvSpPr>
        <p:spPr>
          <a:xfrm>
            <a:off x="838200" y="-6213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446" y="1576488"/>
            <a:ext cx="2598295" cy="19071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7F975AF-7B55-4506-ABCC-D53F7A0FEF43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Œuf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55A1026-6FBB-42C2-BD57-E5BCF3350F36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B8F91B-0D0F-43E0-AFA1-1B3C71C60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3117"/>
            <a:ext cx="2745740" cy="36609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40" y="2998179"/>
            <a:ext cx="5024122" cy="33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653988"/>
            <a:ext cx="4609580" cy="2420030"/>
          </a:xfrm>
        </p:spPr>
      </p:pic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4AA335-4572-42C2-AB0B-90A0D7EFB335}"/>
              </a:ext>
            </a:extLst>
          </p:cNvPr>
          <p:cNvSpPr txBox="1">
            <a:spLocks/>
          </p:cNvSpPr>
          <p:nvPr/>
        </p:nvSpPr>
        <p:spPr>
          <a:xfrm>
            <a:off x="831850" y="63734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Gélatine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0F67E76-66CD-4CED-96CA-3E3BF6878867}"/>
              </a:ext>
            </a:extLst>
          </p:cNvPr>
          <p:cNvSpPr txBox="1">
            <a:spLocks/>
          </p:cNvSpPr>
          <p:nvPr/>
        </p:nvSpPr>
        <p:spPr>
          <a:xfrm>
            <a:off x="838200" y="-6213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7CC75F-612E-48D7-AFA6-DF50DBD7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51" y="4263612"/>
            <a:ext cx="5116643" cy="22632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69F819-0DD3-40AE-B22F-91946DFBE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901"/>
          <a:stretch/>
        </p:blipFill>
        <p:spPr>
          <a:xfrm>
            <a:off x="9464683" y="1578079"/>
            <a:ext cx="1895467" cy="2169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2ADE21-14B8-4F53-92D2-F55FEBC0D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" y="4206318"/>
            <a:ext cx="2377795" cy="23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726" y="1549010"/>
            <a:ext cx="2898596" cy="21664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513" y="3915743"/>
            <a:ext cx="3790522" cy="24829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9EE34BC-4C34-4A88-B56B-23664F11C33E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- Cuir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71CB524-5B51-419A-B983-573725740B8C}"/>
              </a:ext>
            </a:extLst>
          </p:cNvPr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4D1AD4-4E3D-4BE4-9D0C-EEB87E86F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85699"/>
            <a:ext cx="5747658" cy="38285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6A7D64-233A-4977-8069-2E5EEF7F6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61" y="1549010"/>
            <a:ext cx="3108696" cy="29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6F582-B7A7-4E85-9D89-472FBA07272E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6EE7-17F4-441A-B73A-DB6E7DD75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5709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400" dirty="0"/>
              <a:t>Présentation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Alternatives aux produits animaux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Historique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Processus de fabrication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Startups &amp; produits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Investisseurs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400" dirty="0"/>
              <a:t>Bénéfices potentiels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Animaux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Environnement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Santé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Industrie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400" dirty="0"/>
              <a:t>Challenges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EFF3B-6C5C-4F44-9B2B-7C981DF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6443"/>
            <a:ext cx="10515600" cy="71119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92375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4AA335-4572-42C2-AB0B-90A0D7EFB335}"/>
              </a:ext>
            </a:extLst>
          </p:cNvPr>
          <p:cNvSpPr txBox="1">
            <a:spLocks/>
          </p:cNvSpPr>
          <p:nvPr/>
        </p:nvSpPr>
        <p:spPr>
          <a:xfrm>
            <a:off x="831850" y="63734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 – Alimentation pour animaux de compagnie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0F67E76-66CD-4CED-96CA-3E3BF6878867}"/>
              </a:ext>
            </a:extLst>
          </p:cNvPr>
          <p:cNvSpPr txBox="1">
            <a:spLocks/>
          </p:cNvSpPr>
          <p:nvPr/>
        </p:nvSpPr>
        <p:spPr>
          <a:xfrm>
            <a:off x="838200" y="-6213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7210F5-E9FB-432D-A5FE-E8812E19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23" y="2426849"/>
            <a:ext cx="3318077" cy="15242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6E0572-F00F-46B8-B610-06894EAC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12757"/>
            <a:ext cx="3679016" cy="36544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C6B1D1-8D99-4050-9A4A-84DFA283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440" y="3951052"/>
            <a:ext cx="5547360" cy="25161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DD1931-8EE7-4B14-BFAB-42F8A454B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45088"/>
            <a:ext cx="1610782" cy="15649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BFCF45-2DCE-4000-9357-55F86B70088F}"/>
              </a:ext>
            </a:extLst>
          </p:cNvPr>
          <p:cNvSpPr txBox="1"/>
          <p:nvPr/>
        </p:nvSpPr>
        <p:spPr>
          <a:xfrm>
            <a:off x="4280125" y="1648686"/>
            <a:ext cx="368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Animaux de compagnie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Animaux dans les refuges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543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72" y="5261583"/>
            <a:ext cx="1584210" cy="1075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Investisseurs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D62DFC-DE07-4F18-80EF-A211880F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174" y="1663355"/>
            <a:ext cx="1216071" cy="1216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99BC99-E69D-4652-A1BC-6AFED586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322" y="3596241"/>
            <a:ext cx="2660887" cy="817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D3FD597-920B-4F9F-A655-0C70377D3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205" y="5307686"/>
            <a:ext cx="2033796" cy="85419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9CFFD61-9EE9-4488-97EB-EEE1E7E12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572" y="3305114"/>
            <a:ext cx="1378812" cy="14397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4F6BA2-67B7-46BD-B901-F7AF10D38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978" y="5307686"/>
            <a:ext cx="1732483" cy="98354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7CDA56C-7EE2-4AE3-8354-47EC13984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9954" r="27217" b="11776"/>
          <a:stretch/>
        </p:blipFill>
        <p:spPr>
          <a:xfrm>
            <a:off x="7904920" y="5222293"/>
            <a:ext cx="1490032" cy="1097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18A361-45A4-4781-84D6-19E4A0BBA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57" y="5195410"/>
            <a:ext cx="1584210" cy="11593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D479B9D-9E65-4F57-8B30-DC9AE41F2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448" y="1661551"/>
            <a:ext cx="1564474" cy="817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57C6CC9B-AD2A-4A89-81AF-74D90ED5E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929" y="1675601"/>
            <a:ext cx="1175231" cy="1175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8AFA0B3B-1F84-4508-83A9-7FA74C69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262" y="1661551"/>
            <a:ext cx="1203330" cy="1203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D2C7B6F3-27F8-466C-8A36-029C50B1A4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1194" y="1667299"/>
            <a:ext cx="1905784" cy="881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CCA0E9-395F-47C2-B6C3-1573DCF7C5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0793" y="3305114"/>
            <a:ext cx="1237716" cy="14578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6ED4F0E-3A38-43F6-BB01-016B6A6BDEBC}"/>
              </a:ext>
            </a:extLst>
          </p:cNvPr>
          <p:cNvCxnSpPr>
            <a:cxnSpLocks/>
            <a:stCxn id="7" idx="0"/>
            <a:endCxn id="29" idx="2"/>
          </p:cNvCxnSpPr>
          <p:nvPr/>
        </p:nvCxnSpPr>
        <p:spPr>
          <a:xfrm flipV="1">
            <a:off x="2754962" y="4413578"/>
            <a:ext cx="16804" cy="781832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70AE7EA-DF32-4804-97D1-1AC60C43B7B7}"/>
              </a:ext>
            </a:extLst>
          </p:cNvPr>
          <p:cNvCxnSpPr>
            <a:cxnSpLocks/>
            <a:stCxn id="22" idx="2"/>
            <a:endCxn id="29" idx="0"/>
          </p:cNvCxnSpPr>
          <p:nvPr/>
        </p:nvCxnSpPr>
        <p:spPr>
          <a:xfrm>
            <a:off x="1742685" y="2478888"/>
            <a:ext cx="1029081" cy="1117353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03814DD-A9C7-4B5F-AEFD-B64DD249BB82}"/>
              </a:ext>
            </a:extLst>
          </p:cNvPr>
          <p:cNvCxnSpPr>
            <a:cxnSpLocks/>
            <a:stCxn id="68" idx="2"/>
            <a:endCxn id="29" idx="0"/>
          </p:cNvCxnSpPr>
          <p:nvPr/>
        </p:nvCxnSpPr>
        <p:spPr>
          <a:xfrm flipH="1">
            <a:off x="2771766" y="2850832"/>
            <a:ext cx="936779" cy="745409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FC16A6F1-546E-4122-BCD0-601C8DBF2E45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6089651" y="2879426"/>
            <a:ext cx="6559" cy="425688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C01FCA4-6355-45B8-B77F-F8DF75E55D00}"/>
              </a:ext>
            </a:extLst>
          </p:cNvPr>
          <p:cNvCxnSpPr>
            <a:cxnSpLocks/>
            <a:stCxn id="32" idx="0"/>
            <a:endCxn id="14" idx="2"/>
          </p:cNvCxnSpPr>
          <p:nvPr/>
        </p:nvCxnSpPr>
        <p:spPr>
          <a:xfrm flipV="1">
            <a:off x="5079103" y="4763001"/>
            <a:ext cx="1010548" cy="54468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27FDA83A-443E-4D1F-94B9-FBCCA23A0111}"/>
              </a:ext>
            </a:extLst>
          </p:cNvPr>
          <p:cNvCxnSpPr>
            <a:cxnSpLocks/>
            <a:stCxn id="3" idx="0"/>
            <a:endCxn id="14" idx="2"/>
          </p:cNvCxnSpPr>
          <p:nvPr/>
        </p:nvCxnSpPr>
        <p:spPr>
          <a:xfrm flipH="1" flipV="1">
            <a:off x="6089651" y="4763001"/>
            <a:ext cx="765526" cy="498582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3EF1B17-BAFE-4E3F-8815-60C8D87EF14E}"/>
              </a:ext>
            </a:extLst>
          </p:cNvPr>
          <p:cNvCxnSpPr>
            <a:cxnSpLocks/>
            <a:stCxn id="132" idx="2"/>
            <a:endCxn id="40" idx="0"/>
          </p:cNvCxnSpPr>
          <p:nvPr/>
        </p:nvCxnSpPr>
        <p:spPr>
          <a:xfrm>
            <a:off x="8504086" y="2548809"/>
            <a:ext cx="952892" cy="75630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CB35634F-EC09-4EEA-9A9C-E15BF7BFDC49}"/>
              </a:ext>
            </a:extLst>
          </p:cNvPr>
          <p:cNvCxnSpPr>
            <a:cxnSpLocks/>
            <a:stCxn id="82" idx="2"/>
            <a:endCxn id="40" idx="0"/>
          </p:cNvCxnSpPr>
          <p:nvPr/>
        </p:nvCxnSpPr>
        <p:spPr>
          <a:xfrm flipH="1">
            <a:off x="9456978" y="2864881"/>
            <a:ext cx="846949" cy="440233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5A8C17AA-B1D2-4ED8-BB50-1541669FEAC2}"/>
              </a:ext>
            </a:extLst>
          </p:cNvPr>
          <p:cNvCxnSpPr>
            <a:cxnSpLocks/>
            <a:stCxn id="74" idx="0"/>
            <a:endCxn id="40" idx="2"/>
          </p:cNvCxnSpPr>
          <p:nvPr/>
        </p:nvCxnSpPr>
        <p:spPr>
          <a:xfrm flipV="1">
            <a:off x="8649936" y="4744838"/>
            <a:ext cx="807042" cy="47745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EBE990D8-7D23-4437-A904-D921651913CB}"/>
              </a:ext>
            </a:extLst>
          </p:cNvPr>
          <p:cNvCxnSpPr>
            <a:cxnSpLocks/>
            <a:stCxn id="4" idx="0"/>
            <a:endCxn id="40" idx="2"/>
          </p:cNvCxnSpPr>
          <p:nvPr/>
        </p:nvCxnSpPr>
        <p:spPr>
          <a:xfrm flipH="1" flipV="1">
            <a:off x="9456978" y="4744838"/>
            <a:ext cx="866242" cy="562848"/>
          </a:xfrm>
          <a:prstGeom prst="straightConnector1">
            <a:avLst/>
          </a:prstGeom>
          <a:ln w="38100">
            <a:solidFill>
              <a:srgbClr val="C39BE1"/>
            </a:solidFill>
            <a:prstDash val="sysDash"/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20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72" y="5261583"/>
            <a:ext cx="1584210" cy="1075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Investisseurs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D62DFC-DE07-4F18-80EF-A211880F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174" y="1663355"/>
            <a:ext cx="1216071" cy="1216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99BC99-E69D-4652-A1BC-6AFED586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322" y="3596241"/>
            <a:ext cx="2660887" cy="817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D3FD597-920B-4F9F-A655-0C70377D3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205" y="5307686"/>
            <a:ext cx="2033796" cy="85419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9CFFD61-9EE9-4488-97EB-EEE1E7E12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572" y="3305114"/>
            <a:ext cx="1378812" cy="14397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4F6BA2-67B7-46BD-B901-F7AF10D38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978" y="5307686"/>
            <a:ext cx="1732483" cy="98354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7CDA56C-7EE2-4AE3-8354-47EC13984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9954" r="27217" b="11776"/>
          <a:stretch/>
        </p:blipFill>
        <p:spPr>
          <a:xfrm>
            <a:off x="7904920" y="5222293"/>
            <a:ext cx="1490032" cy="1097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18A361-45A4-4781-84D6-19E4A0BBA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57" y="5195410"/>
            <a:ext cx="1584210" cy="11593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D479B9D-9E65-4F57-8B30-DC9AE41F2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448" y="1661551"/>
            <a:ext cx="1564474" cy="817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57C6CC9B-AD2A-4A89-81AF-74D90ED5E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929" y="1675601"/>
            <a:ext cx="1175231" cy="1175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8AFA0B3B-1F84-4508-83A9-7FA74C69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262" y="1661551"/>
            <a:ext cx="1203330" cy="1203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D2C7B6F3-27F8-466C-8A36-029C50B1A4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1194" y="1667299"/>
            <a:ext cx="1905784" cy="881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CCA0E9-395F-47C2-B6C3-1573DCF7C5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0793" y="3305114"/>
            <a:ext cx="1237716" cy="14578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6ED4F0E-3A38-43F6-BB01-016B6A6BDEBC}"/>
              </a:ext>
            </a:extLst>
          </p:cNvPr>
          <p:cNvCxnSpPr>
            <a:cxnSpLocks/>
            <a:stCxn id="7" idx="0"/>
            <a:endCxn id="29" idx="2"/>
          </p:cNvCxnSpPr>
          <p:nvPr/>
        </p:nvCxnSpPr>
        <p:spPr>
          <a:xfrm flipV="1">
            <a:off x="2754962" y="4413578"/>
            <a:ext cx="16804" cy="781832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70AE7EA-DF32-4804-97D1-1AC60C43B7B7}"/>
              </a:ext>
            </a:extLst>
          </p:cNvPr>
          <p:cNvCxnSpPr>
            <a:cxnSpLocks/>
            <a:stCxn id="22" idx="2"/>
            <a:endCxn id="29" idx="0"/>
          </p:cNvCxnSpPr>
          <p:nvPr/>
        </p:nvCxnSpPr>
        <p:spPr>
          <a:xfrm>
            <a:off x="1742685" y="2478888"/>
            <a:ext cx="1029081" cy="1117353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03814DD-A9C7-4B5F-AEFD-B64DD249BB82}"/>
              </a:ext>
            </a:extLst>
          </p:cNvPr>
          <p:cNvCxnSpPr>
            <a:cxnSpLocks/>
            <a:stCxn id="68" idx="2"/>
            <a:endCxn id="29" idx="0"/>
          </p:cNvCxnSpPr>
          <p:nvPr/>
        </p:nvCxnSpPr>
        <p:spPr>
          <a:xfrm flipH="1">
            <a:off x="2771766" y="2850832"/>
            <a:ext cx="936779" cy="745409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FC16A6F1-546E-4122-BCD0-601C8DBF2E45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6089651" y="2879426"/>
            <a:ext cx="6559" cy="425688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C01FCA4-6355-45B8-B77F-F8DF75E55D00}"/>
              </a:ext>
            </a:extLst>
          </p:cNvPr>
          <p:cNvCxnSpPr>
            <a:cxnSpLocks/>
            <a:stCxn id="32" idx="0"/>
            <a:endCxn id="14" idx="2"/>
          </p:cNvCxnSpPr>
          <p:nvPr/>
        </p:nvCxnSpPr>
        <p:spPr>
          <a:xfrm flipV="1">
            <a:off x="5079103" y="4763001"/>
            <a:ext cx="1010548" cy="54468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27FDA83A-443E-4D1F-94B9-FBCCA23A0111}"/>
              </a:ext>
            </a:extLst>
          </p:cNvPr>
          <p:cNvCxnSpPr>
            <a:cxnSpLocks/>
            <a:stCxn id="3" idx="0"/>
            <a:endCxn id="14" idx="2"/>
          </p:cNvCxnSpPr>
          <p:nvPr/>
        </p:nvCxnSpPr>
        <p:spPr>
          <a:xfrm flipH="1" flipV="1">
            <a:off x="6089651" y="4763001"/>
            <a:ext cx="765526" cy="498582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3EF1B17-BAFE-4E3F-8815-60C8D87EF14E}"/>
              </a:ext>
            </a:extLst>
          </p:cNvPr>
          <p:cNvCxnSpPr>
            <a:cxnSpLocks/>
            <a:stCxn id="132" idx="2"/>
            <a:endCxn id="40" idx="0"/>
          </p:cNvCxnSpPr>
          <p:nvPr/>
        </p:nvCxnSpPr>
        <p:spPr>
          <a:xfrm>
            <a:off x="8504086" y="2548809"/>
            <a:ext cx="952892" cy="75630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CB35634F-EC09-4EEA-9A9C-E15BF7BFDC49}"/>
              </a:ext>
            </a:extLst>
          </p:cNvPr>
          <p:cNvCxnSpPr>
            <a:cxnSpLocks/>
            <a:stCxn id="82" idx="2"/>
            <a:endCxn id="40" idx="0"/>
          </p:cNvCxnSpPr>
          <p:nvPr/>
        </p:nvCxnSpPr>
        <p:spPr>
          <a:xfrm flipH="1">
            <a:off x="9456978" y="2864881"/>
            <a:ext cx="846949" cy="440233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5A8C17AA-B1D2-4ED8-BB50-1541669FEAC2}"/>
              </a:ext>
            </a:extLst>
          </p:cNvPr>
          <p:cNvCxnSpPr>
            <a:cxnSpLocks/>
            <a:stCxn id="74" idx="0"/>
            <a:endCxn id="40" idx="2"/>
          </p:cNvCxnSpPr>
          <p:nvPr/>
        </p:nvCxnSpPr>
        <p:spPr>
          <a:xfrm flipV="1">
            <a:off x="8649936" y="4744838"/>
            <a:ext cx="807042" cy="477455"/>
          </a:xfrm>
          <a:prstGeom prst="straightConnector1">
            <a:avLst/>
          </a:prstGeom>
          <a:ln w="38100">
            <a:solidFill>
              <a:srgbClr val="C39BE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EBE990D8-7D23-4437-A904-D921651913CB}"/>
              </a:ext>
            </a:extLst>
          </p:cNvPr>
          <p:cNvCxnSpPr>
            <a:cxnSpLocks/>
            <a:stCxn id="4" idx="0"/>
            <a:endCxn id="40" idx="2"/>
          </p:cNvCxnSpPr>
          <p:nvPr/>
        </p:nvCxnSpPr>
        <p:spPr>
          <a:xfrm flipH="1" flipV="1">
            <a:off x="9456978" y="4744838"/>
            <a:ext cx="866242" cy="562848"/>
          </a:xfrm>
          <a:prstGeom prst="straightConnector1">
            <a:avLst/>
          </a:prstGeom>
          <a:ln w="38100">
            <a:solidFill>
              <a:srgbClr val="C39BE1"/>
            </a:solidFill>
            <a:prstDash val="sysDash"/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E0F73DC-FD12-4D76-9379-D76F5ABBAC5C}"/>
              </a:ext>
            </a:extLst>
          </p:cNvPr>
          <p:cNvSpPr/>
          <p:nvPr/>
        </p:nvSpPr>
        <p:spPr>
          <a:xfrm>
            <a:off x="1" y="-25373"/>
            <a:ext cx="12192000" cy="691749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574440B-EDE4-4262-BCDE-7B1175121B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04" y="5203739"/>
            <a:ext cx="1584210" cy="1159354"/>
          </a:xfrm>
          <a:prstGeom prst="rect">
            <a:avLst/>
          </a:prstGeom>
        </p:spPr>
      </p:pic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017F3A95-BD23-425A-900B-49CE94B242DB}"/>
              </a:ext>
            </a:extLst>
          </p:cNvPr>
          <p:cNvSpPr/>
          <p:nvPr/>
        </p:nvSpPr>
        <p:spPr>
          <a:xfrm>
            <a:off x="3708545" y="2478888"/>
            <a:ext cx="7197047" cy="2494165"/>
          </a:xfrm>
          <a:prstGeom prst="wedgeRoundRectCallout">
            <a:avLst>
              <a:gd name="adj1" fmla="val -47581"/>
              <a:gd name="adj2" fmla="val 73635"/>
              <a:gd name="adj3" fmla="val 16667"/>
            </a:avLst>
          </a:prstGeom>
          <a:solidFill>
            <a:srgbClr val="F2E8F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« Cela offrira une alternative aux consommateurs qui s’interrogent sur leur consommation de viande pour des raisons éthiques ainsi qu’un moyen de satisfaire la demande croissante de manière durable. » 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9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CB439-BB5E-415D-9DFA-3A101FD09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2919454"/>
            <a:ext cx="9715500" cy="1019092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Bénéfices</a:t>
            </a:r>
          </a:p>
        </p:txBody>
      </p:sp>
    </p:spTree>
    <p:extLst>
      <p:ext uri="{BB962C8B-B14F-4D97-AF65-F5344CB8AC3E}">
        <p14:creationId xmlns:p14="http://schemas.microsoft.com/office/powerpoint/2010/main" val="114555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Animaux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Bénéfices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14940DE6-598D-4B26-A13B-151F0717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3032"/>
            <a:ext cx="4689142" cy="3075221"/>
          </a:xfrm>
        </p:spPr>
        <p:txBody>
          <a:bodyPr>
            <a:normAutofit/>
          </a:bodyPr>
          <a:lstStyle/>
          <a:p>
            <a:r>
              <a:rPr lang="fr-FR" sz="2400" dirty="0"/>
              <a:t>Viande/poisson</a:t>
            </a:r>
          </a:p>
          <a:p>
            <a:pPr lvl="1"/>
            <a:r>
              <a:rPr lang="fr-FR" sz="2000" dirty="0"/>
              <a:t>Biopsies indolores</a:t>
            </a:r>
          </a:p>
          <a:p>
            <a:pPr lvl="1"/>
            <a:r>
              <a:rPr lang="fr-FR" sz="2000" dirty="0"/>
              <a:t>Lignées cellulaires immortalisées</a:t>
            </a:r>
          </a:p>
          <a:p>
            <a:r>
              <a:rPr lang="fr-FR" sz="2400" dirty="0"/>
              <a:t>Lait, œuf, cuir, gélatine…</a:t>
            </a:r>
          </a:p>
          <a:p>
            <a:endParaRPr lang="fr-FR" sz="2400" dirty="0"/>
          </a:p>
          <a:p>
            <a:r>
              <a:rPr lang="fr-FR" sz="2400" dirty="0"/>
              <a:t>Nourrir les animaux de compagnie &amp; animaux dans les sanctuaires</a:t>
            </a:r>
          </a:p>
          <a:p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4CC683-B9F8-4C1A-B15A-7FCCF81A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2" y="5042700"/>
            <a:ext cx="2200052" cy="1510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0DBA68-D896-4A2D-B0E8-7484F6EE8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89"/>
          <a:stretch/>
        </p:blipFill>
        <p:spPr>
          <a:xfrm>
            <a:off x="5882453" y="5041376"/>
            <a:ext cx="2685577" cy="15120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4265FF-8925-4266-B478-C2A68BB60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679" y="5048989"/>
            <a:ext cx="2685577" cy="15044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2AF427-305E-4A13-B9C3-A4A31676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225" y="5041377"/>
            <a:ext cx="2685576" cy="15120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E6D5DE-0C56-4DAF-AFB8-CA64654F9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761" y="1593032"/>
            <a:ext cx="3374690" cy="32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Environnement 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Bénéfices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14940DE6-598D-4B26-A13B-151F0717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56873"/>
            <a:ext cx="5958384" cy="5201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Comparé à la production de viande conventionnelle:</a:t>
            </a:r>
          </a:p>
          <a:p>
            <a:r>
              <a:rPr lang="fr-FR" sz="2400" dirty="0"/>
              <a:t>gaz à effet de serre: - 78 à - 96 %</a:t>
            </a:r>
          </a:p>
          <a:p>
            <a:r>
              <a:rPr lang="fr-FR" sz="2400" dirty="0"/>
              <a:t>Terres utilisées: - 99 % </a:t>
            </a:r>
          </a:p>
          <a:p>
            <a:r>
              <a:rPr lang="fr-FR" sz="2400" dirty="0"/>
              <a:t>Besoin en eau: - 82 à - 96 %</a:t>
            </a:r>
          </a:p>
          <a:p>
            <a:r>
              <a:rPr lang="fr-FR" sz="2400" dirty="0"/>
              <a:t>Plus de déforestation, conservation des habitats naturels</a:t>
            </a:r>
          </a:p>
          <a:p>
            <a:r>
              <a:rPr lang="fr-FR" sz="2400" dirty="0"/>
              <a:t>Sauvegarde d’espèces menacées de disparition à cause de la chasse ou surpêche</a:t>
            </a:r>
          </a:p>
          <a:p>
            <a:r>
              <a:rPr lang="fr-FR" sz="2400" dirty="0"/>
              <a:t>…</a:t>
            </a:r>
          </a:p>
          <a:p>
            <a:endParaRPr lang="fr-FR" sz="2400" dirty="0"/>
          </a:p>
          <a:p>
            <a:pPr marL="0" indent="0">
              <a:buNone/>
            </a:pP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/>
              <a:t>Terres libérées, structures paysagères…?</a:t>
            </a:r>
          </a:p>
          <a:p>
            <a:endParaRPr lang="en-US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B92D67-B824-4698-8A3D-1A307984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417" y="1911958"/>
            <a:ext cx="5109048" cy="42499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AAB7AE-059B-46AD-B6D6-1AF455AB5167}"/>
              </a:ext>
            </a:extLst>
          </p:cNvPr>
          <p:cNvSpPr txBox="1"/>
          <p:nvPr/>
        </p:nvSpPr>
        <p:spPr>
          <a:xfrm>
            <a:off x="7724632" y="1656873"/>
            <a:ext cx="328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Tuomisto</a:t>
            </a:r>
            <a:r>
              <a:rPr lang="en-GB" dirty="0"/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428901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Santé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Bénéfices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14940DE6-598D-4B26-A13B-151F0717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0728"/>
            <a:ext cx="10515600" cy="52872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Ne devrait pas demander:</a:t>
            </a:r>
          </a:p>
          <a:p>
            <a:pPr lvl="1"/>
            <a:r>
              <a:rPr lang="fr-FR" dirty="0"/>
              <a:t>antibiotiques, hormones</a:t>
            </a:r>
          </a:p>
          <a:p>
            <a:pPr lvl="1"/>
            <a:r>
              <a:rPr lang="fr-FR" dirty="0"/>
              <a:t>exempt de résidus de pesticides, de tranquillisants, de vermifuges</a:t>
            </a:r>
          </a:p>
          <a:p>
            <a:pPr lvl="1"/>
            <a:endParaRPr lang="fr-FR" dirty="0"/>
          </a:p>
          <a:p>
            <a:r>
              <a:rPr lang="fr-FR" dirty="0"/>
              <a:t>Production dans un environnement stérile:</a:t>
            </a:r>
          </a:p>
          <a:p>
            <a:pPr lvl="1"/>
            <a:r>
              <a:rPr lang="fr-FR" dirty="0"/>
              <a:t>moins de risques de bactéries, Listeria, E. coli, salmonelle </a:t>
            </a:r>
          </a:p>
          <a:p>
            <a:pPr lvl="1"/>
            <a:endParaRPr lang="fr-FR" dirty="0"/>
          </a:p>
          <a:p>
            <a:r>
              <a:rPr lang="fr-FR" dirty="0"/>
              <a:t>La réduction du nombre d'animaux d'élevage réduit le risque de zoonoses:</a:t>
            </a:r>
          </a:p>
          <a:p>
            <a:pPr lvl="1"/>
            <a:r>
              <a:rPr lang="fr-FR" dirty="0"/>
              <a:t>vache folle, grippe aviaire, grippe porcine</a:t>
            </a:r>
          </a:p>
          <a:p>
            <a:pPr lvl="1"/>
            <a:endParaRPr lang="fr-FR" dirty="0"/>
          </a:p>
          <a:p>
            <a:r>
              <a:rPr lang="fr-FR" dirty="0"/>
              <a:t>Produit sur mesure:</a:t>
            </a:r>
          </a:p>
          <a:p>
            <a:pPr lvl="1"/>
            <a:r>
              <a:rPr lang="fr-FR" dirty="0"/>
              <a:t>Possibilité d'ajuster le ratio graisse-protéines des produits</a:t>
            </a:r>
          </a:p>
          <a:p>
            <a:pPr lvl="1"/>
            <a:r>
              <a:rPr lang="fr-FR" dirty="0"/>
              <a:t>Possibilité de remplacer les mauvaises graisses par de bonnes graisses: remplacer les acides gras saturés par des acides gras oméga-3</a:t>
            </a:r>
          </a:p>
          <a:p>
            <a:pPr lvl="1"/>
            <a:r>
              <a:rPr lang="fr-FR" dirty="0"/>
              <a:t>Possibilité d'ajouter des vitamines (B12 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34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96119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217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1851" y="711201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Industrie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1" y="11725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Bénéfices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14940DE6-598D-4B26-A13B-151F0717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7766"/>
            <a:ext cx="10515600" cy="5291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“Manger moins de viande”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Mêmes propriétés fonctionnelles (pas besoin de changer les formulations et procédés)</a:t>
            </a:r>
          </a:p>
          <a:p>
            <a:r>
              <a:rPr lang="fr-FR" dirty="0"/>
              <a:t>Meilleure traçabilité </a:t>
            </a:r>
          </a:p>
          <a:p>
            <a:r>
              <a:rPr lang="fr-FR" dirty="0"/>
              <a:t>Meilleure standardisation</a:t>
            </a:r>
          </a:p>
          <a:p>
            <a:r>
              <a:rPr lang="fr-FR" dirty="0"/>
              <a:t>Prix (moins cher à long terme)</a:t>
            </a:r>
          </a:p>
          <a:p>
            <a:r>
              <a:rPr lang="fr-FR" dirty="0"/>
              <a:t>Plus de pertes financières liées à la vache folle, grippe aviaire, grippe porcine (moins de volatilité des prix)</a:t>
            </a:r>
          </a:p>
          <a:p>
            <a:r>
              <a:rPr lang="fr-FR" dirty="0"/>
              <a:t>Avantage concurrentiel (durable, éthique…)</a:t>
            </a:r>
          </a:p>
        </p:txBody>
      </p:sp>
    </p:spTree>
    <p:extLst>
      <p:ext uri="{BB962C8B-B14F-4D97-AF65-F5344CB8AC3E}">
        <p14:creationId xmlns:p14="http://schemas.microsoft.com/office/powerpoint/2010/main" val="1875571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CB439-BB5E-415D-9DFA-3A101FD09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2919454"/>
            <a:ext cx="9715500" cy="1019092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160592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921"/>
            <a:ext cx="12192000" cy="6146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Différents challenges à surmonter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Challenges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BAF4BE-02A0-493A-9E3B-68CDFEA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1943714"/>
            <a:ext cx="2466975" cy="5048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55AD09-CBD4-4A0B-89DF-D7A78DC9740F}"/>
              </a:ext>
            </a:extLst>
          </p:cNvPr>
          <p:cNvSpPr txBox="1"/>
          <p:nvPr/>
        </p:nvSpPr>
        <p:spPr>
          <a:xfrm>
            <a:off x="1282315" y="1565541"/>
            <a:ext cx="13994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PRICE</a:t>
            </a:r>
            <a:br>
              <a:rPr lang="fr-FR" sz="2000" b="1" dirty="0">
                <a:solidFill>
                  <a:schemeClr val="accent5"/>
                </a:solidFill>
              </a:rPr>
            </a:br>
            <a:r>
              <a:rPr lang="fr-FR" sz="1600" b="1" dirty="0">
                <a:solidFill>
                  <a:schemeClr val="accent5"/>
                </a:solidFill>
              </a:rPr>
              <a:t>(CHEAP MEDUIM)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F1BB5B-2EF3-4CAD-BED2-DF31961FB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43" y="5040046"/>
            <a:ext cx="2466975" cy="50482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2FC530E-85FB-47C9-8BDC-B44E03B09849}"/>
              </a:ext>
            </a:extLst>
          </p:cNvPr>
          <p:cNvSpPr/>
          <p:nvPr/>
        </p:nvSpPr>
        <p:spPr>
          <a:xfrm>
            <a:off x="916273" y="4409462"/>
            <a:ext cx="1765475" cy="1408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FCB53EA-EF03-497B-9DE1-44FF437CE9ED}"/>
              </a:ext>
            </a:extLst>
          </p:cNvPr>
          <p:cNvSpPr/>
          <p:nvPr/>
        </p:nvSpPr>
        <p:spPr>
          <a:xfrm>
            <a:off x="1232834" y="1534518"/>
            <a:ext cx="1765475" cy="103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E35A70C-C313-406C-B120-01C83EA3DF87}"/>
              </a:ext>
            </a:extLst>
          </p:cNvPr>
          <p:cNvSpPr/>
          <p:nvPr/>
        </p:nvSpPr>
        <p:spPr>
          <a:xfrm>
            <a:off x="780117" y="2823583"/>
            <a:ext cx="1671311" cy="12299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ABE71D-0094-4923-A7D5-F4ABB7ECA760}"/>
              </a:ext>
            </a:extLst>
          </p:cNvPr>
          <p:cNvSpPr txBox="1"/>
          <p:nvPr/>
        </p:nvSpPr>
        <p:spPr>
          <a:xfrm>
            <a:off x="809891" y="2930722"/>
            <a:ext cx="1565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Production de morceaux entiers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26AA24-257A-4471-A67E-E5B71CD60050}"/>
              </a:ext>
            </a:extLst>
          </p:cNvPr>
          <p:cNvSpPr/>
          <p:nvPr/>
        </p:nvSpPr>
        <p:spPr>
          <a:xfrm>
            <a:off x="8955112" y="1747853"/>
            <a:ext cx="1671311" cy="12299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BB50AD-CE5F-4B3C-922A-ADE004726B58}"/>
              </a:ext>
            </a:extLst>
          </p:cNvPr>
          <p:cNvSpPr txBox="1"/>
          <p:nvPr/>
        </p:nvSpPr>
        <p:spPr>
          <a:xfrm>
            <a:off x="9075350" y="1865293"/>
            <a:ext cx="1430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Propriétés organoleptiques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12B500-96FD-482C-8A16-41831367D304}"/>
              </a:ext>
            </a:extLst>
          </p:cNvPr>
          <p:cNvSpPr/>
          <p:nvPr/>
        </p:nvSpPr>
        <p:spPr>
          <a:xfrm>
            <a:off x="9450521" y="4947021"/>
            <a:ext cx="1794374" cy="13077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8F02086-5E13-49B3-B08B-3225CFBCE8F2}"/>
              </a:ext>
            </a:extLst>
          </p:cNvPr>
          <p:cNvSpPr/>
          <p:nvPr/>
        </p:nvSpPr>
        <p:spPr>
          <a:xfrm>
            <a:off x="10101589" y="3317928"/>
            <a:ext cx="1671311" cy="12299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8E1C17-DC46-4AA8-A2CE-A1E9B664B281}"/>
              </a:ext>
            </a:extLst>
          </p:cNvPr>
          <p:cNvSpPr txBox="1"/>
          <p:nvPr/>
        </p:nvSpPr>
        <p:spPr>
          <a:xfrm>
            <a:off x="9923933" y="3556635"/>
            <a:ext cx="1917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Acceptation du consommateur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8F1B5C-FBE6-4561-8FB4-B65395893B60}"/>
              </a:ext>
            </a:extLst>
          </p:cNvPr>
          <p:cNvSpPr txBox="1"/>
          <p:nvPr/>
        </p:nvSpPr>
        <p:spPr>
          <a:xfrm>
            <a:off x="9374182" y="5344816"/>
            <a:ext cx="1917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Industrialisation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7FB823-E6FD-4BDD-9E67-9C8202A099C5}"/>
              </a:ext>
            </a:extLst>
          </p:cNvPr>
          <p:cNvSpPr txBox="1"/>
          <p:nvPr/>
        </p:nvSpPr>
        <p:spPr>
          <a:xfrm>
            <a:off x="1016277" y="4587513"/>
            <a:ext cx="1565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Autorisation de mise sur le marché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1485B2-DD17-4786-9800-D2E65DA48A7C}"/>
              </a:ext>
            </a:extLst>
          </p:cNvPr>
          <p:cNvSpPr txBox="1"/>
          <p:nvPr/>
        </p:nvSpPr>
        <p:spPr>
          <a:xfrm>
            <a:off x="1404052" y="1853904"/>
            <a:ext cx="13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Prix</a:t>
            </a:r>
            <a:endParaRPr lang="en-GB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5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CB439-BB5E-415D-9DFA-3A101FD09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2919454"/>
            <a:ext cx="9715500" cy="1019092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5009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Acceptation du consommateur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Challenges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835885-D195-4ED8-8E79-D1044BF46E50}"/>
              </a:ext>
            </a:extLst>
          </p:cNvPr>
          <p:cNvSpPr txBox="1"/>
          <p:nvPr/>
        </p:nvSpPr>
        <p:spPr>
          <a:xfrm>
            <a:off x="890421" y="1358255"/>
            <a:ext cx="10398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Nom: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/>
              <a:t>« Viande in vitro », « viande artificielle », « viande synthétique », « </a:t>
            </a:r>
            <a:r>
              <a:rPr lang="fr-FR" sz="1600" dirty="0" err="1"/>
              <a:t>frankenmeat</a:t>
            </a:r>
            <a:r>
              <a:rPr lang="fr-FR" sz="1600" dirty="0"/>
              <a:t> » </a:t>
            </a:r>
            <a:r>
              <a:rPr lang="fr-FR" sz="1600" dirty="0">
                <a:sym typeface="Wingdings" panose="05000000000000000000" pitchFamily="2" charset="2"/>
              </a:rPr>
              <a:t> viande cultivée/viande de culture</a:t>
            </a:r>
            <a:endParaRPr lang="fr-F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/>
              <a:t>Clean </a:t>
            </a:r>
            <a:r>
              <a:rPr lang="fr-FR" sz="1600" dirty="0" err="1"/>
              <a:t>meat</a:t>
            </a:r>
            <a:endParaRPr lang="fr-FR" sz="1600" dirty="0"/>
          </a:p>
          <a:p>
            <a:r>
              <a:rPr lang="fr-FR" sz="1600" b="1" dirty="0"/>
              <a:t>Catégorie</a:t>
            </a:r>
            <a:r>
              <a:rPr lang="fr-FR" sz="1600" dirty="0"/>
              <a:t>: produits animaux, viande</a:t>
            </a:r>
          </a:p>
          <a:p>
            <a:endParaRPr lang="fr-FR" sz="1600" b="1" dirty="0"/>
          </a:p>
          <a:p>
            <a:r>
              <a:rPr lang="fr-FR" sz="1600" b="1" dirty="0"/>
              <a:t>Acceptation plus forte avec les personnes: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De sexe masculin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Plus jeunes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Plus éduquées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Consommatrices de viande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Familiarisées avec le sujet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/>
              <a:t>Remarques négatives: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Pas naturel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Pourrait être mauvais pour la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/>
              <a:t>Avantages perçus: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Bien-être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Nourrir la population humaine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Santé et sécurité</a:t>
            </a:r>
          </a:p>
        </p:txBody>
      </p:sp>
    </p:spTree>
    <p:extLst>
      <p:ext uri="{BB962C8B-B14F-4D97-AF65-F5344CB8AC3E}">
        <p14:creationId xmlns:p14="http://schemas.microsoft.com/office/powerpoint/2010/main" val="3032212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Acceptation du consommateur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Challenges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835885-D195-4ED8-8E79-D1044BF46E50}"/>
              </a:ext>
            </a:extLst>
          </p:cNvPr>
          <p:cNvSpPr txBox="1"/>
          <p:nvPr/>
        </p:nvSpPr>
        <p:spPr>
          <a:xfrm>
            <a:off x="831850" y="1339149"/>
            <a:ext cx="1034566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7030A0"/>
                </a:solidFill>
              </a:rPr>
              <a:t>En faveur du développement: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2013	</a:t>
            </a:r>
            <a:r>
              <a:rPr lang="fr-FR" sz="1350" b="1" dirty="0">
                <a:solidFill>
                  <a:srgbClr val="7030A0"/>
                </a:solidFill>
              </a:rPr>
              <a:t>63%</a:t>
            </a:r>
            <a:r>
              <a:rPr lang="fr-FR" sz="1350" dirty="0"/>
              <a:t> Pays-Bas, après info sur processus et possibles avantages/inconvénients (</a:t>
            </a:r>
            <a:r>
              <a:rPr lang="fr-FR" sz="1350" dirty="0" err="1"/>
              <a:t>Flycatcher</a:t>
            </a:r>
            <a:r>
              <a:rPr lang="fr-FR" sz="1350" dirty="0"/>
              <a:t>, 2013)</a:t>
            </a:r>
          </a:p>
          <a:p>
            <a:endParaRPr lang="fr-FR" sz="1350" b="1" dirty="0"/>
          </a:p>
          <a:p>
            <a:r>
              <a:rPr lang="fr-FR" sz="1350" b="1" dirty="0">
                <a:solidFill>
                  <a:srgbClr val="7030A0"/>
                </a:solidFill>
              </a:rPr>
              <a:t>Volonté de goûter: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2012	</a:t>
            </a:r>
            <a:r>
              <a:rPr lang="fr-FR" sz="1350" b="1" dirty="0">
                <a:solidFill>
                  <a:srgbClr val="7030A0"/>
                </a:solidFill>
              </a:rPr>
              <a:t>68%</a:t>
            </a:r>
            <a:r>
              <a:rPr lang="fr-FR" sz="1350" b="1" dirty="0"/>
              <a:t> </a:t>
            </a:r>
            <a:r>
              <a:rPr lang="fr-FR" sz="1350" dirty="0"/>
              <a:t>Royaume-Uni </a:t>
            </a:r>
            <a:r>
              <a:rPr lang="fr-FR" sz="1350" i="1" dirty="0"/>
              <a:t>(The Guardian 2012)</a:t>
            </a:r>
            <a:br>
              <a:rPr lang="fr-FR" sz="1350" i="1" dirty="0"/>
            </a:br>
            <a:r>
              <a:rPr lang="fr-FR" sz="1350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20%</a:t>
            </a:r>
            <a:r>
              <a:rPr lang="fr-FR" sz="1350" dirty="0"/>
              <a:t> Royaume-Uni (</a:t>
            </a:r>
            <a:r>
              <a:rPr lang="fr-FR" sz="1350" i="1" dirty="0" err="1"/>
              <a:t>YouGov</a:t>
            </a:r>
            <a:r>
              <a:rPr lang="fr-FR" sz="1350" i="1" dirty="0"/>
              <a:t> Survey,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2013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52%</a:t>
            </a:r>
            <a:r>
              <a:rPr lang="fr-FR" sz="1350" dirty="0"/>
              <a:t> Pays-Bas, après info sur processus et possibles avantages/inconvénients </a:t>
            </a:r>
            <a:r>
              <a:rPr lang="fr-FR" sz="1350" i="1" dirty="0"/>
              <a:t>(</a:t>
            </a:r>
            <a:r>
              <a:rPr lang="fr-FR" sz="1350" i="1" dirty="0" err="1"/>
              <a:t>Flycatcher</a:t>
            </a:r>
            <a:r>
              <a:rPr lang="fr-FR" sz="1350" i="1" dirty="0"/>
              <a:t>, 2013)</a:t>
            </a:r>
            <a:r>
              <a:rPr lang="fr-FR" sz="1350" dirty="0"/>
              <a:t>	</a:t>
            </a:r>
            <a:br>
              <a:rPr lang="fr-FR" sz="1350" dirty="0"/>
            </a:br>
            <a:r>
              <a:rPr lang="fr-FR" sz="1350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24%</a:t>
            </a:r>
            <a:r>
              <a:rPr lang="fr-FR" sz="1350" dirty="0"/>
              <a:t> puis </a:t>
            </a:r>
            <a:r>
              <a:rPr lang="fr-FR" sz="1350" b="1" dirty="0">
                <a:solidFill>
                  <a:srgbClr val="7030A0"/>
                </a:solidFill>
              </a:rPr>
              <a:t>43%</a:t>
            </a:r>
            <a:r>
              <a:rPr lang="fr-FR" sz="1350" b="1" dirty="0"/>
              <a:t> </a:t>
            </a:r>
            <a:r>
              <a:rPr lang="fr-FR" sz="1350" dirty="0"/>
              <a:t>après informations supplémentaires sur les avantages environnementaux, Belgique </a:t>
            </a:r>
            <a:r>
              <a:rPr lang="fr-FR" sz="1350" i="1" dirty="0"/>
              <a:t>(</a:t>
            </a:r>
            <a:r>
              <a:rPr lang="fr-FR" sz="1350" i="1" dirty="0" err="1"/>
              <a:t>Verbeke</a:t>
            </a:r>
            <a:r>
              <a:rPr lang="fr-FR" sz="1350" i="1" dirty="0"/>
              <a:t>, 2015)</a:t>
            </a:r>
            <a:br>
              <a:rPr lang="fr-FR" sz="1350" i="1" dirty="0"/>
            </a:br>
            <a:r>
              <a:rPr lang="fr-FR" sz="1350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66%</a:t>
            </a:r>
            <a:r>
              <a:rPr lang="fr-FR" sz="1350" dirty="0"/>
              <a:t> Royaume-Uni </a:t>
            </a:r>
            <a:r>
              <a:rPr lang="fr-FR" sz="1350" i="1" dirty="0"/>
              <a:t>(The Guardian,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2014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20%</a:t>
            </a:r>
            <a:r>
              <a:rPr lang="fr-FR" sz="1350" dirty="0"/>
              <a:t> États-Unis </a:t>
            </a:r>
            <a:r>
              <a:rPr lang="fr-FR" sz="1350" i="1" dirty="0"/>
              <a:t>(Pew </a:t>
            </a:r>
            <a:r>
              <a:rPr lang="fr-FR" sz="1350" i="1" dirty="0" err="1"/>
              <a:t>Research</a:t>
            </a:r>
            <a:r>
              <a:rPr lang="fr-FR" sz="1350" i="1" dirty="0"/>
              <a:t> Center,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2017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65,3%</a:t>
            </a:r>
            <a:r>
              <a:rPr lang="fr-FR" sz="1350" dirty="0"/>
              <a:t> 2016 Etats-Unis </a:t>
            </a:r>
            <a:r>
              <a:rPr lang="fr-FR" sz="1350" i="1" dirty="0"/>
              <a:t>(</a:t>
            </a:r>
            <a:r>
              <a:rPr lang="fr-FR" sz="1350" i="1" dirty="0" err="1"/>
              <a:t>Wilks</a:t>
            </a:r>
            <a:r>
              <a:rPr lang="fr-FR" sz="1350" i="1" dirty="0"/>
              <a:t>, 2017)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2018</a:t>
            </a:r>
            <a:r>
              <a:rPr lang="fr-FR" sz="1350" b="1" dirty="0"/>
              <a:t> 	</a:t>
            </a:r>
            <a:r>
              <a:rPr lang="fr-FR" sz="1350" b="1" dirty="0">
                <a:solidFill>
                  <a:srgbClr val="7030A0"/>
                </a:solidFill>
              </a:rPr>
              <a:t>66%</a:t>
            </a:r>
            <a:r>
              <a:rPr lang="fr-FR" sz="1350" b="1" dirty="0"/>
              <a:t> </a:t>
            </a:r>
            <a:r>
              <a:rPr lang="fr-FR" sz="1350" dirty="0"/>
              <a:t>États-Unis </a:t>
            </a:r>
            <a:r>
              <a:rPr lang="fr-FR" sz="1350" i="1" dirty="0"/>
              <a:t>(</a:t>
            </a:r>
            <a:r>
              <a:rPr lang="fr-FR" sz="1350" i="1" dirty="0" err="1"/>
              <a:t>Faunalytics</a:t>
            </a:r>
            <a:r>
              <a:rPr lang="fr-FR" sz="1350" i="1" dirty="0"/>
              <a:t>)</a:t>
            </a:r>
          </a:p>
          <a:p>
            <a:endParaRPr lang="fr-FR" sz="1350" b="1" dirty="0"/>
          </a:p>
          <a:p>
            <a:r>
              <a:rPr lang="fr-FR" sz="1350" b="1" dirty="0">
                <a:solidFill>
                  <a:srgbClr val="7030A0"/>
                </a:solidFill>
              </a:rPr>
              <a:t>Volonté d’acheter: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2013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52%</a:t>
            </a:r>
            <a:r>
              <a:rPr lang="fr-FR" sz="1350" dirty="0"/>
              <a:t> Pays-Bas, après info sur processus et possibles avantages/inconvénients </a:t>
            </a:r>
            <a:r>
              <a:rPr lang="fr-FR" sz="1350" i="1" dirty="0"/>
              <a:t>(</a:t>
            </a:r>
            <a:r>
              <a:rPr lang="fr-FR" sz="1350" i="1" dirty="0" err="1"/>
              <a:t>Flycatcher</a:t>
            </a:r>
            <a:r>
              <a:rPr lang="fr-FR" sz="1350" i="1" dirty="0"/>
              <a:t>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2018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46%</a:t>
            </a:r>
            <a:r>
              <a:rPr lang="fr-FR" sz="1350" b="1" dirty="0"/>
              <a:t> </a:t>
            </a:r>
            <a:r>
              <a:rPr lang="fr-FR" sz="1350" dirty="0"/>
              <a:t>États-Unis </a:t>
            </a:r>
            <a:r>
              <a:rPr lang="fr-FR" sz="1350" i="1" dirty="0"/>
              <a:t>(</a:t>
            </a:r>
            <a:r>
              <a:rPr lang="fr-FR" sz="1350" i="1" dirty="0" err="1"/>
              <a:t>Faunalytics</a:t>
            </a:r>
            <a:r>
              <a:rPr lang="fr-FR" sz="1350" i="1" dirty="0"/>
              <a:t>)</a:t>
            </a:r>
            <a:endParaRPr lang="fr-FR" sz="1350" i="1" dirty="0">
              <a:highlight>
                <a:srgbClr val="FFFF00"/>
              </a:highlight>
            </a:endParaRPr>
          </a:p>
          <a:p>
            <a:endParaRPr lang="fr-FR" sz="1350" dirty="0"/>
          </a:p>
          <a:p>
            <a:r>
              <a:rPr lang="fr-FR" sz="1350" b="1" dirty="0">
                <a:solidFill>
                  <a:srgbClr val="7030A0"/>
                </a:solidFill>
              </a:rPr>
              <a:t>Volonté de remplacer: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2016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31.5%</a:t>
            </a:r>
            <a:r>
              <a:rPr lang="fr-FR" sz="1350" dirty="0"/>
              <a:t> États-Unis </a:t>
            </a:r>
            <a:r>
              <a:rPr lang="fr-FR" sz="1350" i="1" dirty="0"/>
              <a:t>(</a:t>
            </a:r>
            <a:r>
              <a:rPr lang="fr-FR" sz="1350" i="1" dirty="0" err="1"/>
              <a:t>Wilks</a:t>
            </a:r>
            <a:r>
              <a:rPr lang="fr-FR" sz="1350" i="1" dirty="0"/>
              <a:t>, 2017)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2018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53%</a:t>
            </a:r>
            <a:r>
              <a:rPr lang="fr-FR" sz="1350" b="1" dirty="0"/>
              <a:t> </a:t>
            </a:r>
            <a:r>
              <a:rPr lang="fr-FR" sz="1350" dirty="0"/>
              <a:t>États-Unis </a:t>
            </a:r>
            <a:r>
              <a:rPr lang="fr-FR" sz="1350" i="1" dirty="0"/>
              <a:t>(</a:t>
            </a:r>
            <a:r>
              <a:rPr lang="fr-FR" sz="1350" i="1" dirty="0" err="1"/>
              <a:t>Faunalytics</a:t>
            </a:r>
            <a:r>
              <a:rPr lang="fr-FR" sz="135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350" dirty="0"/>
          </a:p>
          <a:p>
            <a:r>
              <a:rPr lang="fr-FR" sz="1350" b="1" dirty="0"/>
              <a:t>Volonté de payer une prime: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2013</a:t>
            </a:r>
            <a:r>
              <a:rPr lang="fr-FR" sz="1350" b="1" dirty="0"/>
              <a:t>	</a:t>
            </a:r>
            <a:r>
              <a:rPr lang="fr-FR" sz="1350" b="1" dirty="0">
                <a:solidFill>
                  <a:srgbClr val="7030A0"/>
                </a:solidFill>
              </a:rPr>
              <a:t>13.9%</a:t>
            </a:r>
            <a:r>
              <a:rPr lang="fr-FR" sz="1350" b="1" dirty="0"/>
              <a:t> </a:t>
            </a:r>
            <a:r>
              <a:rPr lang="fr-FR" sz="1350" dirty="0"/>
              <a:t>puis </a:t>
            </a:r>
            <a:r>
              <a:rPr lang="fr-FR" sz="1350" b="1" dirty="0">
                <a:solidFill>
                  <a:srgbClr val="7030A0"/>
                </a:solidFill>
              </a:rPr>
              <a:t>35,8%</a:t>
            </a:r>
            <a:r>
              <a:rPr lang="fr-FR" sz="1350" b="1" dirty="0"/>
              <a:t> </a:t>
            </a:r>
            <a:r>
              <a:rPr lang="fr-FR" sz="1350" dirty="0"/>
              <a:t>après informations supplémentaires sur les avantages environnementaux, Belgique </a:t>
            </a:r>
            <a:r>
              <a:rPr lang="fr-FR" sz="1350" i="1" dirty="0"/>
              <a:t>(</a:t>
            </a:r>
            <a:r>
              <a:rPr lang="fr-FR" sz="1350" i="1" dirty="0" err="1"/>
              <a:t>Verbeke</a:t>
            </a:r>
            <a:r>
              <a:rPr lang="fr-FR" sz="1350" i="1" dirty="0"/>
              <a:t>,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2016 	</a:t>
            </a:r>
            <a:r>
              <a:rPr lang="fr-FR" sz="1350" b="1" dirty="0">
                <a:solidFill>
                  <a:srgbClr val="7030A0"/>
                </a:solidFill>
              </a:rPr>
              <a:t>15,8% </a:t>
            </a:r>
            <a:r>
              <a:rPr lang="fr-FR" sz="1350" dirty="0"/>
              <a:t>Etats-Unis </a:t>
            </a:r>
            <a:r>
              <a:rPr lang="fr-FR" sz="1350" i="1" dirty="0"/>
              <a:t>(</a:t>
            </a:r>
            <a:r>
              <a:rPr lang="fr-FR" sz="1350" i="1" dirty="0" err="1"/>
              <a:t>Wilks</a:t>
            </a:r>
            <a:r>
              <a:rPr lang="fr-FR" sz="1350" i="1" dirty="0"/>
              <a:t>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50" dirty="0"/>
              <a:t>2018</a:t>
            </a:r>
            <a:r>
              <a:rPr lang="fr-FR" sz="1350" b="1" dirty="0">
                <a:solidFill>
                  <a:srgbClr val="7030A0"/>
                </a:solidFill>
              </a:rPr>
              <a:t>	40%</a:t>
            </a:r>
            <a:r>
              <a:rPr lang="fr-FR" sz="1350" dirty="0"/>
              <a:t> États-Unis </a:t>
            </a:r>
            <a:r>
              <a:rPr lang="fr-FR" sz="1350" i="1" dirty="0"/>
              <a:t>(</a:t>
            </a:r>
            <a:r>
              <a:rPr lang="fr-FR" sz="1350" i="1" dirty="0" err="1"/>
              <a:t>Faunalytics</a:t>
            </a:r>
            <a:r>
              <a:rPr lang="fr-FR" sz="1350" i="1" dirty="0"/>
              <a:t>)</a:t>
            </a:r>
            <a:endParaRPr lang="fr-FR" sz="1350" b="1" i="1" dirty="0">
              <a:highlight>
                <a:srgbClr val="FFFF00"/>
              </a:highlight>
            </a:endParaRPr>
          </a:p>
          <a:p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478157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FC7063-D9EA-4E63-84BA-F5E3A548A277}"/>
              </a:ext>
            </a:extLst>
          </p:cNvPr>
          <p:cNvSpPr/>
          <p:nvPr/>
        </p:nvSpPr>
        <p:spPr>
          <a:xfrm>
            <a:off x="0" y="0"/>
            <a:ext cx="12192000" cy="8563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4DA7D35-734E-4DC2-B445-72A84298CF0E}"/>
              </a:ext>
            </a:extLst>
          </p:cNvPr>
          <p:cNvSpPr txBox="1">
            <a:spLocks/>
          </p:cNvSpPr>
          <p:nvPr/>
        </p:nvSpPr>
        <p:spPr>
          <a:xfrm>
            <a:off x="838199" y="-23461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0AD6C5-1E8F-45B4-83F7-6698E73ABD9E}"/>
              </a:ext>
            </a:extLst>
          </p:cNvPr>
          <p:cNvSpPr txBox="1"/>
          <p:nvPr/>
        </p:nvSpPr>
        <p:spPr>
          <a:xfrm>
            <a:off x="838199" y="968991"/>
            <a:ext cx="105156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De nombreux bénéfices potentiels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Technologie naissante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Challenges à surmonter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Besoin de financer la recherche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Communication</a:t>
            </a:r>
          </a:p>
          <a:p>
            <a:endParaRPr lang="fr-FR" sz="2400" dirty="0"/>
          </a:p>
          <a:p>
            <a:endParaRPr lang="fr-FR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3550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38200" y="25846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7030A0"/>
                </a:solidFill>
              </a:rPr>
              <a:t>Profils recherchés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38200" y="-46891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D78A09-73C1-4275-B18A-F958848DADC5}"/>
              </a:ext>
            </a:extLst>
          </p:cNvPr>
          <p:cNvSpPr txBox="1"/>
          <p:nvPr/>
        </p:nvSpPr>
        <p:spPr>
          <a:xfrm>
            <a:off x="1053547" y="1418080"/>
            <a:ext cx="100849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Biologistes cellulaires, moléculaires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Spécialistes des muscles squelettiques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Ingénieurs de fermentation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Chimistes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Spécialistes des matériaux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Spécialistes de la viande, lait, œufs…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Technologues alimentaires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…etc.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04216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1B085591-5E2C-4184-85CD-35C784067432}"/>
              </a:ext>
            </a:extLst>
          </p:cNvPr>
          <p:cNvSpPr txBox="1">
            <a:spLocks/>
          </p:cNvSpPr>
          <p:nvPr/>
        </p:nvSpPr>
        <p:spPr>
          <a:xfrm>
            <a:off x="699201" y="2788493"/>
            <a:ext cx="10575235" cy="137822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</a:rPr>
              <a:t>Merci!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84B0D8-D2DA-4EEF-8685-4CCF6F449EA4}"/>
              </a:ext>
            </a:extLst>
          </p:cNvPr>
          <p:cNvSpPr txBox="1"/>
          <p:nvPr/>
        </p:nvSpPr>
        <p:spPr>
          <a:xfrm>
            <a:off x="4562333" y="5829300"/>
            <a:ext cx="306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rolland.nathalie@hotmail.fr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904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4B3341C-5657-48F8-AD93-82689BC68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710443"/>
              </p:ext>
            </p:extLst>
          </p:nvPr>
        </p:nvGraphicFramePr>
        <p:xfrm>
          <a:off x="838201" y="1539053"/>
          <a:ext cx="10521948" cy="50219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7316">
                  <a:extLst>
                    <a:ext uri="{9D8B030D-6E8A-4147-A177-3AD203B41FA5}">
                      <a16:colId xmlns:a16="http://schemas.microsoft.com/office/drawing/2014/main" val="2530079061"/>
                    </a:ext>
                  </a:extLst>
                </a:gridCol>
                <a:gridCol w="3507316">
                  <a:extLst>
                    <a:ext uri="{9D8B030D-6E8A-4147-A177-3AD203B41FA5}">
                      <a16:colId xmlns:a16="http://schemas.microsoft.com/office/drawing/2014/main" val="1774698573"/>
                    </a:ext>
                  </a:extLst>
                </a:gridCol>
                <a:gridCol w="3507316">
                  <a:extLst>
                    <a:ext uri="{9D8B030D-6E8A-4147-A177-3AD203B41FA5}">
                      <a16:colId xmlns:a16="http://schemas.microsoft.com/office/drawing/2014/main" val="3191158761"/>
                    </a:ext>
                  </a:extLst>
                </a:gridCol>
              </a:tblGrid>
              <a:tr h="669137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Végétal</a:t>
                      </a:r>
                      <a:endParaRPr lang="en-GB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Insectes</a:t>
                      </a:r>
                      <a:endParaRPr lang="en-GB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Agriculture cellulaire </a:t>
                      </a:r>
                      <a:endParaRPr lang="en-GB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131164"/>
                  </a:ext>
                </a:extLst>
              </a:tr>
              <a:tr h="43527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36110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736BD27-D387-46B1-BE4F-7B66E4FF9E5A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B0DAB-82B6-44D0-8B0D-3BD8FC8006A6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86B99678-B00D-4B56-9BB3-4FB3B616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0627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0DB2C2C0-72DB-4A07-ACE4-95B6ECE4E2E0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Alternatives aux produits animaux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3F55123-1A9A-4951-B561-6D5D51A9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072" y="3876422"/>
            <a:ext cx="2096637" cy="102175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C396939-2697-401A-8E2B-72298F0B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53" y="5167870"/>
            <a:ext cx="1110857" cy="133629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373BEDB-8F2F-4850-809A-9DDB70817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486" y="5039629"/>
            <a:ext cx="1928224" cy="144696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1B6AD1F-DC2F-411B-8116-D4113040B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2" y="3893823"/>
            <a:ext cx="1295149" cy="108369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2EA1876-6067-44EE-BD89-D859AB15D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51" y="4571134"/>
            <a:ext cx="1238839" cy="185438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3A1DAA4-9CDF-49CA-92E2-3F859C312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48" y="2157648"/>
            <a:ext cx="2542703" cy="254270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593D569-5827-4108-9E82-F75232736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52" y="3541664"/>
            <a:ext cx="2853690" cy="169164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4529FC7-4FB4-49BF-8878-F06B47B7C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3"/>
          <a:stretch/>
        </p:blipFill>
        <p:spPr>
          <a:xfrm>
            <a:off x="953207" y="2279333"/>
            <a:ext cx="3327502" cy="144696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6699000-B6B3-4535-B12E-15E6E71E20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7938" y="4435671"/>
            <a:ext cx="1917373" cy="19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6EE7-17F4-441A-B73A-DB6E7DD75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420297"/>
            <a:ext cx="10944069" cy="14150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7030A0"/>
                </a:solidFill>
              </a:rPr>
              <a:t>Les consommateurs de viande ont tendance à éviter les alternatives végétales parce qu’elles ne sont pas assez proches des produits animaux et présentent un attrait sensoriel plus faible par rapport à la viande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7030A0"/>
                </a:solidFill>
              </a:rPr>
              <a:t>Pas des produits animaux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E82105-70AB-409A-B6F1-D68B86AD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65" y="1629203"/>
            <a:ext cx="2350763" cy="16728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233654-B6FE-4F06-B36F-25FAAA9B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5" y="1507360"/>
            <a:ext cx="1076630" cy="1076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90C9A0-FDE6-4AA9-A4D0-446959BB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070" y="1633064"/>
            <a:ext cx="2898098" cy="13612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3F83A3-E44A-43B1-A07F-95B65EF0D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441" y="1568373"/>
            <a:ext cx="1175966" cy="702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410621-C453-4190-8217-E2843AF55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3" y="1632799"/>
            <a:ext cx="2574811" cy="15205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079198-20EA-4F59-954A-EC0E459D9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741" y="3555912"/>
            <a:ext cx="1535896" cy="15358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39DE64-F245-473B-A9C8-65748CBC7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0" y="3555912"/>
            <a:ext cx="2350763" cy="14150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9094D9-E1A8-4BB6-8412-084757C4D4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428" y="3470181"/>
            <a:ext cx="1078482" cy="1044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E21C8D3-D4A9-43FA-A52A-EC51D79AD4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272"/>
          <a:stretch/>
        </p:blipFill>
        <p:spPr>
          <a:xfrm>
            <a:off x="4757596" y="3560716"/>
            <a:ext cx="1712084" cy="17005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BE1B9D-5173-45E2-AA71-6991F46539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5713" y="3466910"/>
            <a:ext cx="1267650" cy="733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CD4AE89-9F80-49E5-8827-B6C6B54DB6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" r="2289" b="2415"/>
          <a:stretch/>
        </p:blipFill>
        <p:spPr>
          <a:xfrm>
            <a:off x="4188411" y="1505391"/>
            <a:ext cx="670020" cy="1074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83B5DD-4653-4092-9836-1862DEE50C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5896" y="3426098"/>
            <a:ext cx="915999" cy="696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36BD27-D387-46B1-BE4F-7B66E4FF9E5A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B0DAB-82B6-44D0-8B0D-3BD8FC8006A6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86B99678-B00D-4B56-9BB3-4FB3B616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0627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0DB2C2C0-72DB-4A07-ACE4-95B6ECE4E2E0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Alternatives végétales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9111E9-F5A9-47ED-AE91-FF51EAC1CD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8088" y="3555912"/>
            <a:ext cx="2084430" cy="15358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E9AD00-FE06-42C5-ACDE-D85C1303B5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3434" y="3466910"/>
            <a:ext cx="794496" cy="8085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801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226E85-AF76-44CF-AB10-E8607DA8782B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60C4E2-ECB7-4E3A-9C23-BA8893CA1358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6EE7-17F4-441A-B73A-DB6E7DD75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50"/>
            <a:ext cx="5642114" cy="26999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1912 : Alexis Carrel</a:t>
            </a:r>
            <a:r>
              <a:rPr lang="fr-FR" sz="1800" dirty="0"/>
              <a:t> &amp; le muscle cardiaque in vitro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1931 : Winston Churchill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2001 : </a:t>
            </a:r>
            <a:r>
              <a:rPr lang="fr-FR" sz="1800" dirty="0">
                <a:sym typeface="Wingdings" panose="05000000000000000000" pitchFamily="2" charset="2"/>
              </a:rPr>
              <a:t>NASA &amp; filet de poisson rouge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2004 : Willem van </a:t>
            </a:r>
            <a:r>
              <a:rPr lang="en-GB" sz="1800" dirty="0" err="1"/>
              <a:t>Eelen</a:t>
            </a:r>
            <a:r>
              <a:rPr lang="en-GB" sz="1800" dirty="0"/>
              <a:t> “The Godfather of In Vitro Meat”</a:t>
            </a:r>
            <a:endParaRPr lang="fr-FR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sym typeface="Wingdings" panose="05000000000000000000" pitchFamily="2" charset="2"/>
              </a:rPr>
              <a:t>2013 : Premier burger in vitro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Premier produits en 2020?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1800" i="1" dirty="0"/>
              <a:t> 3</a:t>
            </a:r>
            <a:r>
              <a:rPr lang="fr-FR" sz="1800" i="1" baseline="30000" dirty="0"/>
              <a:t>ème</a:t>
            </a:r>
            <a:r>
              <a:rPr lang="fr-FR" sz="1800" i="1" dirty="0"/>
              <a:t> étape de la production de viande après la chasse et l'élevage?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EFF3B-6C5C-4F44-9B2B-7C981DF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0627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D5606C-99C0-4A5E-AB78-DC986B71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693" y="1510150"/>
            <a:ext cx="4964859" cy="233804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9F7433E-B21D-418C-8B70-89E831A9738B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Agriculture cellulaire - Historique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4963E89B-4B48-4A8D-9D05-EC7A8ED67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70" y="4438018"/>
            <a:ext cx="1478912" cy="22183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211702-6E89-4157-B4F4-444EF99F6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2" y="4455832"/>
            <a:ext cx="2685965" cy="2218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18F0F4-29D1-4049-8BF9-EE329F73C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53" y="4432891"/>
            <a:ext cx="3332639" cy="22234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78EBAD-5FF9-402C-9BE2-04FA506AA4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88" b="6248"/>
          <a:stretch/>
        </p:blipFill>
        <p:spPr>
          <a:xfrm>
            <a:off x="7915701" y="4451312"/>
            <a:ext cx="4124851" cy="22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105F8DF-B69D-49A3-9EE1-ABC748A68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933052"/>
              </p:ext>
            </p:extLst>
          </p:nvPr>
        </p:nvGraphicFramePr>
        <p:xfrm>
          <a:off x="831850" y="1593368"/>
          <a:ext cx="10515600" cy="490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9097827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07575088"/>
                    </a:ext>
                  </a:extLst>
                </a:gridCol>
              </a:tblGrid>
              <a:tr h="407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Viande &amp; poisson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Autres produits animaux: lait, œufs…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70164"/>
                  </a:ext>
                </a:extLst>
              </a:tr>
              <a:tr h="1153173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Cellules souches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Biopsies indolores (cordon ombilical /plumes…)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Lignées cellulaires immortalisées</a:t>
                      </a:r>
                    </a:p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Pas de sérum fœtal bovin dans les produits finis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ADN recombinant avec bactéries ou levures</a:t>
                      </a:r>
                    </a:p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Ex: insuline (1978), pressure végétarienne -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chymosin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B (1990), vanilline, pain (amylases), lait sans lactose (lactase),</a:t>
                      </a:r>
                      <a:r>
                        <a:rPr lang="fr-FR" dirty="0"/>
                        <a:t> jus de fruits (</a:t>
                      </a:r>
                      <a:r>
                        <a:rPr lang="fr-FR" dirty="0" err="1"/>
                        <a:t>pectinases</a:t>
                      </a:r>
                      <a:r>
                        <a:rPr lang="fr-FR" dirty="0"/>
                        <a:t>)….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941336"/>
                  </a:ext>
                </a:extLst>
              </a:tr>
              <a:tr h="3313084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/>
                    </a:p>
                    <a:p>
                      <a:endParaRPr lang="fr-FR" b="0" dirty="0"/>
                    </a:p>
                    <a:p>
                      <a:endParaRPr lang="fr-FR" b="0" dirty="0"/>
                    </a:p>
                    <a:p>
                      <a:endParaRPr lang="fr-FR" b="0" dirty="0"/>
                    </a:p>
                    <a:p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90346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42CA98A-F625-4E2F-BC86-32A3625C3203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6F5C0A-AEE1-4DE0-A98F-7D694816EFD6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EFF3B-6C5C-4F44-9B2B-7C981DF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3697"/>
            <a:ext cx="10515600" cy="71119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F7433E-B21D-418C-8B70-89E831A9738B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Processus de fabrication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38B1ED-E2B3-411C-A7D8-BD4258065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64" y="3495298"/>
            <a:ext cx="4134917" cy="264363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A4C5FF6-0CFA-4168-BFEE-F193634AFB15}"/>
              </a:ext>
            </a:extLst>
          </p:cNvPr>
          <p:cNvSpPr/>
          <p:nvPr/>
        </p:nvSpPr>
        <p:spPr>
          <a:xfrm>
            <a:off x="918749" y="4873586"/>
            <a:ext cx="1296611" cy="1341113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39125A-9559-4A28-9AEC-B80CE59CE1E3}"/>
              </a:ext>
            </a:extLst>
          </p:cNvPr>
          <p:cNvSpPr txBox="1"/>
          <p:nvPr/>
        </p:nvSpPr>
        <p:spPr>
          <a:xfrm>
            <a:off x="859227" y="5081156"/>
            <a:ext cx="14437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Water, sugar, amino acids, lipids, vitamins, minerals ...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4DC98E4-8041-4894-9204-C21B98D14147}"/>
              </a:ext>
            </a:extLst>
          </p:cNvPr>
          <p:cNvCxnSpPr/>
          <p:nvPr/>
        </p:nvCxnSpPr>
        <p:spPr>
          <a:xfrm flipV="1">
            <a:off x="2075115" y="4873586"/>
            <a:ext cx="252851" cy="11367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03E2387-043A-40D6-9ED5-EB7143F03EDD}"/>
              </a:ext>
            </a:extLst>
          </p:cNvPr>
          <p:cNvSpPr txBox="1"/>
          <p:nvPr/>
        </p:nvSpPr>
        <p:spPr>
          <a:xfrm rot="19803196">
            <a:off x="2181214" y="3398161"/>
            <a:ext cx="79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37°C</a:t>
            </a:r>
          </a:p>
          <a:p>
            <a:pPr algn="ctr"/>
            <a:r>
              <a:rPr lang="en-GB" sz="1400" dirty="0"/>
              <a:t>5% CO2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5FCA01-EF6E-4611-ABBC-C8697F968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858" y="3401962"/>
            <a:ext cx="4383562" cy="29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8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391F42-0253-4E7B-BBE5-3284A7D0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" y="2043624"/>
            <a:ext cx="6681537" cy="43450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2CA98A-F625-4E2F-BC86-32A3625C3203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6F5C0A-AEE1-4DE0-A98F-7D694816EFD6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6EE7-17F4-441A-B73A-DB6E7DD75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87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EFF3B-6C5C-4F44-9B2B-7C981DF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3697"/>
            <a:ext cx="10515600" cy="71119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F7433E-B21D-418C-8B70-89E831A9738B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Processus de fabrication – Les usines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1F9284-90EF-4287-8DF8-10088B819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7" t="19870" r="30428" b="19314"/>
          <a:stretch/>
        </p:blipFill>
        <p:spPr>
          <a:xfrm>
            <a:off x="6600301" y="1773050"/>
            <a:ext cx="4747149" cy="26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2CA98A-F625-4E2F-BC86-32A3625C3203}"/>
              </a:ext>
            </a:extLst>
          </p:cNvPr>
          <p:cNvSpPr/>
          <p:nvPr/>
        </p:nvSpPr>
        <p:spPr>
          <a:xfrm>
            <a:off x="0" y="637503"/>
            <a:ext cx="12192000" cy="711199"/>
          </a:xfrm>
          <a:prstGeom prst="rect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6F5C0A-AEE1-4DE0-A98F-7D694816EFD6}"/>
              </a:ext>
            </a:extLst>
          </p:cNvPr>
          <p:cNvSpPr/>
          <p:nvPr/>
        </p:nvSpPr>
        <p:spPr>
          <a:xfrm>
            <a:off x="0" y="-56443"/>
            <a:ext cx="12192000" cy="711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EFF3B-6C5C-4F44-9B2B-7C981DF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3697"/>
            <a:ext cx="10515600" cy="71119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F7433E-B21D-418C-8B70-89E831A9738B}"/>
              </a:ext>
            </a:extLst>
          </p:cNvPr>
          <p:cNvSpPr txBox="1">
            <a:spLocks/>
          </p:cNvSpPr>
          <p:nvPr/>
        </p:nvSpPr>
        <p:spPr>
          <a:xfrm>
            <a:off x="831850" y="652585"/>
            <a:ext cx="10515600" cy="6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7030A0"/>
                </a:solidFill>
              </a:rPr>
              <a:t>Startups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458A6C2-7F12-4F7F-BE3B-D04E6406C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13" y="1386975"/>
            <a:ext cx="10363200" cy="54578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12D382-E59E-4B47-A39C-0353F542F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165" y="2799012"/>
            <a:ext cx="533489" cy="283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BE9D15-71B4-4492-8460-FBE5DBF63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120" y="3994154"/>
            <a:ext cx="401693" cy="419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BED78A-A4B6-477A-9ADB-C6B2B2817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441" y="2413631"/>
            <a:ext cx="831365" cy="255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BDBD88-D774-4DA7-8A80-BB0963002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983" y="3915098"/>
            <a:ext cx="401693" cy="371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AB4F43-6826-4A2E-B249-09C2B550D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2835" y="4214779"/>
            <a:ext cx="449953" cy="437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630616D-FE16-475F-9A45-0C82A2DD2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2756" y="2634420"/>
            <a:ext cx="377275" cy="37727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3631EB6-610B-4C25-A292-A621FC5F6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8489" y="3450967"/>
            <a:ext cx="498474" cy="3725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6DB459F-1B48-4843-BAEB-BDFD8CC3E8F9}"/>
              </a:ext>
            </a:extLst>
          </p:cNvPr>
          <p:cNvCxnSpPr>
            <a:cxnSpLocks/>
            <a:stCxn id="26" idx="3"/>
            <a:endCxn id="150" idx="6"/>
          </p:cNvCxnSpPr>
          <p:nvPr/>
        </p:nvCxnSpPr>
        <p:spPr>
          <a:xfrm>
            <a:off x="5830031" y="2823058"/>
            <a:ext cx="244807" cy="19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6710EFC9-5A5A-4087-8E14-04F937C8A5E9}"/>
              </a:ext>
            </a:extLst>
          </p:cNvPr>
          <p:cNvSpPr/>
          <p:nvPr/>
        </p:nvSpPr>
        <p:spPr>
          <a:xfrm>
            <a:off x="2798250" y="3580218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839E2283-37D1-43DA-87C8-6B4AE5923F7B}"/>
              </a:ext>
            </a:extLst>
          </p:cNvPr>
          <p:cNvCxnSpPr>
            <a:cxnSpLocks/>
            <a:stCxn id="22" idx="2"/>
            <a:endCxn id="152" idx="7"/>
          </p:cNvCxnSpPr>
          <p:nvPr/>
        </p:nvCxnSpPr>
        <p:spPr>
          <a:xfrm flipH="1">
            <a:off x="6273925" y="2668999"/>
            <a:ext cx="146199" cy="405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5B80FE5-6BD4-4D36-87F3-14E4D8764B2B}"/>
              </a:ext>
            </a:extLst>
          </p:cNvPr>
          <p:cNvCxnSpPr>
            <a:cxnSpLocks/>
            <a:stCxn id="18" idx="1"/>
            <a:endCxn id="152" idx="7"/>
          </p:cNvCxnSpPr>
          <p:nvPr/>
        </p:nvCxnSpPr>
        <p:spPr>
          <a:xfrm flipH="1">
            <a:off x="6273925" y="2940596"/>
            <a:ext cx="427240" cy="133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880AC2D-9992-4D68-9DCD-71B81DACEDAB}"/>
              </a:ext>
            </a:extLst>
          </p:cNvPr>
          <p:cNvCxnSpPr>
            <a:cxnSpLocks/>
            <a:stCxn id="20" idx="0"/>
            <a:endCxn id="155" idx="4"/>
          </p:cNvCxnSpPr>
          <p:nvPr/>
        </p:nvCxnSpPr>
        <p:spPr>
          <a:xfrm flipH="1" flipV="1">
            <a:off x="7024082" y="3769855"/>
            <a:ext cx="21885" cy="2242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874B660-C499-47F5-80BB-BEE553B4C2F6}"/>
              </a:ext>
            </a:extLst>
          </p:cNvPr>
          <p:cNvCxnSpPr>
            <a:cxnSpLocks/>
            <a:stCxn id="23" idx="0"/>
            <a:endCxn id="155" idx="5"/>
          </p:cNvCxnSpPr>
          <p:nvPr/>
        </p:nvCxnSpPr>
        <p:spPr>
          <a:xfrm flipH="1" flipV="1">
            <a:off x="7040246" y="3762811"/>
            <a:ext cx="504584" cy="152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803C3D8-6C53-4D25-AFDA-D71C8592282D}"/>
              </a:ext>
            </a:extLst>
          </p:cNvPr>
          <p:cNvCxnSpPr>
            <a:cxnSpLocks/>
            <a:stCxn id="19" idx="3"/>
            <a:endCxn id="155" idx="3"/>
          </p:cNvCxnSpPr>
          <p:nvPr/>
        </p:nvCxnSpPr>
        <p:spPr>
          <a:xfrm flipV="1">
            <a:off x="6729681" y="3762811"/>
            <a:ext cx="278236" cy="2564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86FEFB39-14B2-44D1-9A09-CB0B9EFACE8E}"/>
              </a:ext>
            </a:extLst>
          </p:cNvPr>
          <p:cNvCxnSpPr>
            <a:cxnSpLocks/>
            <a:stCxn id="147" idx="5"/>
            <a:endCxn id="29" idx="1"/>
          </p:cNvCxnSpPr>
          <p:nvPr/>
        </p:nvCxnSpPr>
        <p:spPr>
          <a:xfrm>
            <a:off x="4085208" y="3433757"/>
            <a:ext cx="173281" cy="2034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A05AB221-60E4-4B5E-B30C-2C3D9A50CCB6}"/>
              </a:ext>
            </a:extLst>
          </p:cNvPr>
          <p:cNvCxnSpPr>
            <a:cxnSpLocks/>
            <a:stCxn id="24" idx="0"/>
            <a:endCxn id="39" idx="5"/>
          </p:cNvCxnSpPr>
          <p:nvPr/>
        </p:nvCxnSpPr>
        <p:spPr>
          <a:xfrm flipV="1">
            <a:off x="2557812" y="3621273"/>
            <a:ext cx="279462" cy="5935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E93BFC4-20DA-41DF-9277-21C54254CA6A}"/>
              </a:ext>
            </a:extLst>
          </p:cNvPr>
          <p:cNvCxnSpPr>
            <a:cxnSpLocks/>
            <a:stCxn id="25" idx="0"/>
            <a:endCxn id="39" idx="3"/>
          </p:cNvCxnSpPr>
          <p:nvPr/>
        </p:nvCxnSpPr>
        <p:spPr>
          <a:xfrm flipV="1">
            <a:off x="2515040" y="3621273"/>
            <a:ext cx="289905" cy="222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7F43ABB4-4527-4616-BCFC-79D50A99D860}"/>
              </a:ext>
            </a:extLst>
          </p:cNvPr>
          <p:cNvCxnSpPr>
            <a:cxnSpLocks/>
            <a:stCxn id="17" idx="0"/>
            <a:endCxn id="39" idx="6"/>
          </p:cNvCxnSpPr>
          <p:nvPr/>
        </p:nvCxnSpPr>
        <p:spPr>
          <a:xfrm flipV="1">
            <a:off x="1927050" y="3604268"/>
            <a:ext cx="916919" cy="10306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31E59319-A9B5-4BE0-BD85-5803B83CFBDB}"/>
              </a:ext>
            </a:extLst>
          </p:cNvPr>
          <p:cNvCxnSpPr>
            <a:cxnSpLocks/>
            <a:stCxn id="102" idx="2"/>
            <a:endCxn id="123" idx="0"/>
          </p:cNvCxnSpPr>
          <p:nvPr/>
        </p:nvCxnSpPr>
        <p:spPr>
          <a:xfrm flipH="1">
            <a:off x="3008090" y="3010854"/>
            <a:ext cx="260051" cy="81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D461CEBB-104E-4BC3-A647-12D8E1DEDC93}"/>
              </a:ext>
            </a:extLst>
          </p:cNvPr>
          <p:cNvCxnSpPr>
            <a:cxnSpLocks/>
            <a:stCxn id="27" idx="3"/>
            <a:endCxn id="39" idx="5"/>
          </p:cNvCxnSpPr>
          <p:nvPr/>
        </p:nvCxnSpPr>
        <p:spPr>
          <a:xfrm flipV="1">
            <a:off x="1654473" y="3621273"/>
            <a:ext cx="1182801" cy="12926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5FAEBC4-28D0-47FD-9E88-882EE0FFBE17}"/>
              </a:ext>
            </a:extLst>
          </p:cNvPr>
          <p:cNvCxnSpPr>
            <a:cxnSpLocks/>
            <a:stCxn id="21" idx="0"/>
            <a:endCxn id="39" idx="3"/>
          </p:cNvCxnSpPr>
          <p:nvPr/>
        </p:nvCxnSpPr>
        <p:spPr>
          <a:xfrm flipV="1">
            <a:off x="1868635" y="3621273"/>
            <a:ext cx="936310" cy="1316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950E601-70B0-4DCF-9628-AC97B0D0124C}"/>
              </a:ext>
            </a:extLst>
          </p:cNvPr>
          <p:cNvCxnSpPr>
            <a:cxnSpLocks/>
            <a:stCxn id="15" idx="3"/>
            <a:endCxn id="39" idx="4"/>
          </p:cNvCxnSpPr>
          <p:nvPr/>
        </p:nvCxnSpPr>
        <p:spPr>
          <a:xfrm>
            <a:off x="1733813" y="3438946"/>
            <a:ext cx="1087297" cy="189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6728E2B4-C960-45CD-8DAE-F5221D8C3E0F}"/>
              </a:ext>
            </a:extLst>
          </p:cNvPr>
          <p:cNvCxnSpPr>
            <a:cxnSpLocks/>
            <a:stCxn id="28" idx="3"/>
            <a:endCxn id="39" idx="7"/>
          </p:cNvCxnSpPr>
          <p:nvPr/>
        </p:nvCxnSpPr>
        <p:spPr>
          <a:xfrm>
            <a:off x="2179163" y="3471874"/>
            <a:ext cx="658111" cy="1153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1087718A-CF93-4EFD-9971-88EEBCD008D3}"/>
              </a:ext>
            </a:extLst>
          </p:cNvPr>
          <p:cNvCxnSpPr>
            <a:cxnSpLocks/>
            <a:stCxn id="4" idx="3"/>
            <a:endCxn id="39" idx="4"/>
          </p:cNvCxnSpPr>
          <p:nvPr/>
        </p:nvCxnSpPr>
        <p:spPr>
          <a:xfrm>
            <a:off x="2654685" y="3581841"/>
            <a:ext cx="166425" cy="46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01E7C729-8AB9-4806-B31F-9120AE82DC96}"/>
              </a:ext>
            </a:extLst>
          </p:cNvPr>
          <p:cNvCxnSpPr>
            <a:cxnSpLocks/>
            <a:stCxn id="16" idx="3"/>
            <a:endCxn id="39" idx="4"/>
          </p:cNvCxnSpPr>
          <p:nvPr/>
        </p:nvCxnSpPr>
        <p:spPr>
          <a:xfrm flipV="1">
            <a:off x="1603175" y="3628317"/>
            <a:ext cx="1217935" cy="327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1" name="Image 120">
            <a:extLst>
              <a:ext uri="{FF2B5EF4-FFF2-40B4-BE49-F238E27FC236}">
                <a16:creationId xmlns:a16="http://schemas.microsoft.com/office/drawing/2014/main" id="{A812AD3F-EDE5-4319-A920-AADF1AA5E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969" y="3946780"/>
            <a:ext cx="394507" cy="3996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F4C04C3F-E259-40C1-AE15-92D908BCA5EB}"/>
              </a:ext>
            </a:extLst>
          </p:cNvPr>
          <p:cNvCxnSpPr>
            <a:cxnSpLocks/>
            <a:stCxn id="121" idx="0"/>
            <a:endCxn id="225" idx="5"/>
          </p:cNvCxnSpPr>
          <p:nvPr/>
        </p:nvCxnSpPr>
        <p:spPr>
          <a:xfrm flipH="1" flipV="1">
            <a:off x="2952351" y="3728155"/>
            <a:ext cx="88872" cy="218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6" name="Image 125">
            <a:extLst>
              <a:ext uri="{FF2B5EF4-FFF2-40B4-BE49-F238E27FC236}">
                <a16:creationId xmlns:a16="http://schemas.microsoft.com/office/drawing/2014/main" id="{648B5C0C-0B0C-459B-BC42-6A9EE0DB2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3" y="4011386"/>
            <a:ext cx="530238" cy="2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60AA3122-A070-44B6-B5B4-68F16220EFDA}"/>
              </a:ext>
            </a:extLst>
          </p:cNvPr>
          <p:cNvCxnSpPr>
            <a:cxnSpLocks/>
            <a:stCxn id="133" idx="0"/>
            <a:endCxn id="9" idx="2"/>
          </p:cNvCxnSpPr>
          <p:nvPr/>
        </p:nvCxnSpPr>
        <p:spPr>
          <a:xfrm flipH="1" flipV="1">
            <a:off x="2557811" y="2755466"/>
            <a:ext cx="239168" cy="3772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D8410974-BB65-40CF-98A0-D975A46C7810}"/>
              </a:ext>
            </a:extLst>
          </p:cNvPr>
          <p:cNvSpPr/>
          <p:nvPr/>
        </p:nvSpPr>
        <p:spPr>
          <a:xfrm>
            <a:off x="2774119" y="3132740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0941B001-3B8E-42DD-B2E7-0F59176344F5}"/>
              </a:ext>
            </a:extLst>
          </p:cNvPr>
          <p:cNvSpPr/>
          <p:nvPr/>
        </p:nvSpPr>
        <p:spPr>
          <a:xfrm>
            <a:off x="4046184" y="3392702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83DE30FB-CA97-4841-9DC1-72040CCC980D}"/>
              </a:ext>
            </a:extLst>
          </p:cNvPr>
          <p:cNvSpPr/>
          <p:nvPr/>
        </p:nvSpPr>
        <p:spPr>
          <a:xfrm>
            <a:off x="6029119" y="2996706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C6DB152C-6513-42B8-8FF6-8266021BCC0F}"/>
              </a:ext>
            </a:extLst>
          </p:cNvPr>
          <p:cNvSpPr/>
          <p:nvPr/>
        </p:nvSpPr>
        <p:spPr>
          <a:xfrm>
            <a:off x="6234901" y="3066965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A8AAE2DE-ED63-429C-8942-8B8582BAC481}"/>
              </a:ext>
            </a:extLst>
          </p:cNvPr>
          <p:cNvSpPr/>
          <p:nvPr/>
        </p:nvSpPr>
        <p:spPr>
          <a:xfrm>
            <a:off x="7001222" y="3721756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107844C0-E0BC-4163-A9D0-5A98811FECA9}"/>
              </a:ext>
            </a:extLst>
          </p:cNvPr>
          <p:cNvSpPr/>
          <p:nvPr/>
        </p:nvSpPr>
        <p:spPr>
          <a:xfrm>
            <a:off x="9793630" y="3613199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1" name="Image 160">
            <a:extLst>
              <a:ext uri="{FF2B5EF4-FFF2-40B4-BE49-F238E27FC236}">
                <a16:creationId xmlns:a16="http://schemas.microsoft.com/office/drawing/2014/main" id="{D51B1908-ABCA-4166-87B2-937077B80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21" r="1565" b="2414"/>
          <a:stretch/>
        </p:blipFill>
        <p:spPr>
          <a:xfrm>
            <a:off x="382825" y="4186633"/>
            <a:ext cx="489477" cy="364166"/>
          </a:xfrm>
          <a:prstGeom prst="rect">
            <a:avLst/>
          </a:prstGeom>
        </p:spPr>
      </p:pic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5F6CD071-BF2D-4B51-937E-7CE7081341C9}"/>
              </a:ext>
            </a:extLst>
          </p:cNvPr>
          <p:cNvCxnSpPr>
            <a:cxnSpLocks/>
            <a:stCxn id="120" idx="3"/>
            <a:endCxn id="39" idx="2"/>
          </p:cNvCxnSpPr>
          <p:nvPr/>
        </p:nvCxnSpPr>
        <p:spPr>
          <a:xfrm>
            <a:off x="1301294" y="3477359"/>
            <a:ext cx="1496956" cy="1269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3AAD05A0-D9C6-45EB-90AD-CE5AFCF8B91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1" b="6387"/>
          <a:stretch/>
        </p:blipFill>
        <p:spPr>
          <a:xfrm>
            <a:off x="6238049" y="3851951"/>
            <a:ext cx="491632" cy="3346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21C24CBF-D630-439F-8C23-2CFF09EA58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50" y="3657817"/>
            <a:ext cx="402727" cy="3475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375CA539-A68A-4239-A1E9-6AFF332E7D7D}"/>
              </a:ext>
            </a:extLst>
          </p:cNvPr>
          <p:cNvCxnSpPr>
            <a:cxnSpLocks/>
            <a:stCxn id="172" idx="1"/>
            <a:endCxn id="160" idx="6"/>
          </p:cNvCxnSpPr>
          <p:nvPr/>
        </p:nvCxnSpPr>
        <p:spPr>
          <a:xfrm flipH="1" flipV="1">
            <a:off x="9839349" y="3637249"/>
            <a:ext cx="83401" cy="19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992521F-1E01-4CD4-A7FF-1CBE4649D3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962" y="3877734"/>
            <a:ext cx="767310" cy="232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7A0FF4-582A-43A2-88B5-288815E58C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" y="3530423"/>
            <a:ext cx="487410" cy="27403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A0D08D-F7FB-4841-AADB-25E169546B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6916" y="2500098"/>
            <a:ext cx="1061790" cy="255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D67A0143-4E04-4BF8-B1E1-478F7C5666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9681" y="2790274"/>
            <a:ext cx="916919" cy="220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3" name="Ellipse 122">
            <a:extLst>
              <a:ext uri="{FF2B5EF4-FFF2-40B4-BE49-F238E27FC236}">
                <a16:creationId xmlns:a16="http://schemas.microsoft.com/office/drawing/2014/main" id="{24D86B96-938C-4997-8109-F0D4DC1F46C0}"/>
              </a:ext>
            </a:extLst>
          </p:cNvPr>
          <p:cNvSpPr/>
          <p:nvPr/>
        </p:nvSpPr>
        <p:spPr>
          <a:xfrm>
            <a:off x="2985230" y="3092205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1" name="Image 130">
            <a:extLst>
              <a:ext uri="{FF2B5EF4-FFF2-40B4-BE49-F238E27FC236}">
                <a16:creationId xmlns:a16="http://schemas.microsoft.com/office/drawing/2014/main" id="{272163DC-0C59-4ED5-9637-F65AB699D1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12837" y="3198343"/>
            <a:ext cx="364839" cy="342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2" name="Ellipse 141">
            <a:extLst>
              <a:ext uri="{FF2B5EF4-FFF2-40B4-BE49-F238E27FC236}">
                <a16:creationId xmlns:a16="http://schemas.microsoft.com/office/drawing/2014/main" id="{CE9B5BCC-5E5E-4E6A-AE0D-C75001A6913C}"/>
              </a:ext>
            </a:extLst>
          </p:cNvPr>
          <p:cNvSpPr/>
          <p:nvPr/>
        </p:nvSpPr>
        <p:spPr>
          <a:xfrm>
            <a:off x="9824851" y="3462410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C0F1279D-296F-446E-9AC1-19BBA886FD2A}"/>
              </a:ext>
            </a:extLst>
          </p:cNvPr>
          <p:cNvCxnSpPr>
            <a:cxnSpLocks/>
            <a:stCxn id="131" idx="1"/>
            <a:endCxn id="142" idx="6"/>
          </p:cNvCxnSpPr>
          <p:nvPr/>
        </p:nvCxnSpPr>
        <p:spPr>
          <a:xfrm flipH="1">
            <a:off x="9870570" y="3369622"/>
            <a:ext cx="142267" cy="1168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1DEE00EF-3B76-4A5A-B21D-5989F7C1D3CF}"/>
              </a:ext>
            </a:extLst>
          </p:cNvPr>
          <p:cNvCxnSpPr>
            <a:cxnSpLocks/>
            <a:stCxn id="140" idx="3"/>
            <a:endCxn id="39" idx="4"/>
          </p:cNvCxnSpPr>
          <p:nvPr/>
        </p:nvCxnSpPr>
        <p:spPr>
          <a:xfrm flipV="1">
            <a:off x="1507232" y="3628317"/>
            <a:ext cx="1313878" cy="8475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8" name="Image 147">
            <a:extLst>
              <a:ext uri="{FF2B5EF4-FFF2-40B4-BE49-F238E27FC236}">
                <a16:creationId xmlns:a16="http://schemas.microsoft.com/office/drawing/2014/main" id="{C7171C25-8169-4865-9841-D1B61AEA080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13401"/>
          <a:stretch/>
        </p:blipFill>
        <p:spPr>
          <a:xfrm>
            <a:off x="1809193" y="2874501"/>
            <a:ext cx="805897" cy="207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8" name="Ellipse 157">
            <a:extLst>
              <a:ext uri="{FF2B5EF4-FFF2-40B4-BE49-F238E27FC236}">
                <a16:creationId xmlns:a16="http://schemas.microsoft.com/office/drawing/2014/main" id="{DB499B90-6571-48E9-A5BC-371ECA852CC5}"/>
              </a:ext>
            </a:extLst>
          </p:cNvPr>
          <p:cNvSpPr/>
          <p:nvPr/>
        </p:nvSpPr>
        <p:spPr>
          <a:xfrm>
            <a:off x="2769521" y="3194245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3F5DF0DB-15A6-4054-83E3-2EE5D9B78082}"/>
              </a:ext>
            </a:extLst>
          </p:cNvPr>
          <p:cNvCxnSpPr>
            <a:cxnSpLocks/>
            <a:stCxn id="148" idx="2"/>
            <a:endCxn id="158" idx="4"/>
          </p:cNvCxnSpPr>
          <p:nvPr/>
        </p:nvCxnSpPr>
        <p:spPr>
          <a:xfrm>
            <a:off x="2212142" y="3082180"/>
            <a:ext cx="580239" cy="1577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9" name="Image 168">
            <a:extLst>
              <a:ext uri="{FF2B5EF4-FFF2-40B4-BE49-F238E27FC236}">
                <a16:creationId xmlns:a16="http://schemas.microsoft.com/office/drawing/2014/main" id="{F814970F-066C-4AF0-B6BD-21930DD350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46671" y="3102066"/>
            <a:ext cx="569640" cy="261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0" name="Ellipse 169">
            <a:extLst>
              <a:ext uri="{FF2B5EF4-FFF2-40B4-BE49-F238E27FC236}">
                <a16:creationId xmlns:a16="http://schemas.microsoft.com/office/drawing/2014/main" id="{95A10DD3-6E1A-4696-9881-B7922E06E9E5}"/>
              </a:ext>
            </a:extLst>
          </p:cNvPr>
          <p:cNvSpPr/>
          <p:nvPr/>
        </p:nvSpPr>
        <p:spPr>
          <a:xfrm>
            <a:off x="3177615" y="3357434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66931E3E-9DCD-4941-92CA-DF554D3267E0}"/>
              </a:ext>
            </a:extLst>
          </p:cNvPr>
          <p:cNvCxnSpPr>
            <a:cxnSpLocks/>
            <a:stCxn id="170" idx="6"/>
            <a:endCxn id="169" idx="1"/>
          </p:cNvCxnSpPr>
          <p:nvPr/>
        </p:nvCxnSpPr>
        <p:spPr>
          <a:xfrm flipV="1">
            <a:off x="3223334" y="3232902"/>
            <a:ext cx="123337" cy="1485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3CCA788A-DB0D-4DED-96D6-AFCE816245BC}"/>
              </a:ext>
            </a:extLst>
          </p:cNvPr>
          <p:cNvCxnSpPr>
            <a:cxnSpLocks/>
            <a:stCxn id="3" idx="0"/>
            <a:endCxn id="39" idx="4"/>
          </p:cNvCxnSpPr>
          <p:nvPr/>
        </p:nvCxnSpPr>
        <p:spPr>
          <a:xfrm flipV="1">
            <a:off x="1927051" y="3628317"/>
            <a:ext cx="894059" cy="643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45E783A2-3C47-445B-B40B-29C6872DBD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0923" y="4634929"/>
            <a:ext cx="432254" cy="415629"/>
          </a:xfrm>
          <a:prstGeom prst="rect">
            <a:avLst/>
          </a:prstGeom>
        </p:spPr>
      </p:pic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30103594-F13A-4B7F-BC11-1F5A3B918153}"/>
              </a:ext>
            </a:extLst>
          </p:cNvPr>
          <p:cNvCxnSpPr>
            <a:cxnSpLocks/>
            <a:stCxn id="5" idx="3"/>
            <a:endCxn id="39" idx="5"/>
          </p:cNvCxnSpPr>
          <p:nvPr/>
        </p:nvCxnSpPr>
        <p:spPr>
          <a:xfrm flipV="1">
            <a:off x="1191272" y="3621273"/>
            <a:ext cx="1646002" cy="372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3683AD53-C7DC-4C60-B3B1-A10E4CBFFC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07608" y="3843748"/>
            <a:ext cx="614864" cy="282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8" name="Ellipse 197">
            <a:extLst>
              <a:ext uri="{FF2B5EF4-FFF2-40B4-BE49-F238E27FC236}">
                <a16:creationId xmlns:a16="http://schemas.microsoft.com/office/drawing/2014/main" id="{5389578D-5474-4066-A977-D8BBA6D61BA0}"/>
              </a:ext>
            </a:extLst>
          </p:cNvPr>
          <p:cNvSpPr/>
          <p:nvPr/>
        </p:nvSpPr>
        <p:spPr>
          <a:xfrm>
            <a:off x="3867604" y="3877734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id="{E24BF7EE-B9E7-4455-9DF0-F098E56582F9}"/>
              </a:ext>
            </a:extLst>
          </p:cNvPr>
          <p:cNvCxnSpPr>
            <a:cxnSpLocks/>
            <a:stCxn id="198" idx="6"/>
            <a:endCxn id="126" idx="1"/>
          </p:cNvCxnSpPr>
          <p:nvPr/>
        </p:nvCxnSpPr>
        <p:spPr>
          <a:xfrm>
            <a:off x="3913323" y="3901784"/>
            <a:ext cx="87180" cy="2178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" name="Ellipse 224">
            <a:extLst>
              <a:ext uri="{FF2B5EF4-FFF2-40B4-BE49-F238E27FC236}">
                <a16:creationId xmlns:a16="http://schemas.microsoft.com/office/drawing/2014/main" id="{17650A61-15FB-4300-9F2D-17428A3E7946}"/>
              </a:ext>
            </a:extLst>
          </p:cNvPr>
          <p:cNvSpPr/>
          <p:nvPr/>
        </p:nvSpPr>
        <p:spPr>
          <a:xfrm>
            <a:off x="2913327" y="3687100"/>
            <a:ext cx="45719" cy="480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A616B8-A413-4FDE-8107-51A16EB77E4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63015" y="4271836"/>
            <a:ext cx="728071" cy="2904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A04AD208-62C2-4191-8681-C4384DBF65CF}"/>
              </a:ext>
            </a:extLst>
          </p:cNvPr>
          <p:cNvCxnSpPr>
            <a:cxnSpLocks/>
            <a:stCxn id="8" idx="3"/>
            <a:endCxn id="39" idx="5"/>
          </p:cNvCxnSpPr>
          <p:nvPr/>
        </p:nvCxnSpPr>
        <p:spPr>
          <a:xfrm flipV="1">
            <a:off x="904457" y="3621273"/>
            <a:ext cx="1932817" cy="46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Image 119">
            <a:extLst>
              <a:ext uri="{FF2B5EF4-FFF2-40B4-BE49-F238E27FC236}">
                <a16:creationId xmlns:a16="http://schemas.microsoft.com/office/drawing/2014/main" id="{3A8B2FA2-634E-4D61-BF9A-01B70EB4BF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3204" y="3267618"/>
            <a:ext cx="338090" cy="419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98D19C-8AC7-4693-90DE-82C11C6EA9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99274" y="3170350"/>
            <a:ext cx="334539" cy="537192"/>
          </a:xfrm>
          <a:prstGeom prst="rect">
            <a:avLst/>
          </a:prstGeom>
        </p:spPr>
      </p:pic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id="{92753394-C20F-40A3-ABFD-63BA227DF93A}"/>
              </a:ext>
            </a:extLst>
          </p:cNvPr>
          <p:cNvCxnSpPr>
            <a:cxnSpLocks/>
            <a:stCxn id="161" idx="3"/>
            <a:endCxn id="39" idx="7"/>
          </p:cNvCxnSpPr>
          <p:nvPr/>
        </p:nvCxnSpPr>
        <p:spPr>
          <a:xfrm flipV="1">
            <a:off x="872302" y="3587262"/>
            <a:ext cx="1964972" cy="781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3E6DFD27-E32F-41AE-A6F7-BA250F839A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91272" y="4743940"/>
            <a:ext cx="463201" cy="339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4B6F3E-34CD-446E-9CE9-A037C3D1F2F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r="26021"/>
          <a:stretch/>
        </p:blipFill>
        <p:spPr>
          <a:xfrm>
            <a:off x="2284770" y="3388144"/>
            <a:ext cx="369915" cy="387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09A5317-0DD7-42EE-8E6B-152221239E4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05" y="3293395"/>
            <a:ext cx="356958" cy="3569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07AB57C-F34D-456B-B15B-6E8B247E3FA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74782" y="3752928"/>
            <a:ext cx="387705" cy="387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B831A746-048C-4417-A085-AF21239757E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0956" y="4286513"/>
            <a:ext cx="566276" cy="378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ACF5AE-1292-472D-A018-F50DC316F13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36991" y="3724210"/>
            <a:ext cx="366184" cy="463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26BD8C-04EA-4D77-8953-539066F901C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01" y="3563779"/>
            <a:ext cx="601092" cy="237319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E09B0A7B-5E6C-4FF0-9FE2-3D2F9B4DD1BB}"/>
              </a:ext>
            </a:extLst>
          </p:cNvPr>
          <p:cNvCxnSpPr>
            <a:cxnSpLocks/>
            <a:stCxn id="12" idx="1"/>
            <a:endCxn id="155" idx="6"/>
          </p:cNvCxnSpPr>
          <p:nvPr/>
        </p:nvCxnSpPr>
        <p:spPr>
          <a:xfrm flipH="1">
            <a:off x="7046941" y="3682439"/>
            <a:ext cx="92960" cy="633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Image 81">
            <a:extLst>
              <a:ext uri="{FF2B5EF4-FFF2-40B4-BE49-F238E27FC236}">
                <a16:creationId xmlns:a16="http://schemas.microsoft.com/office/drawing/2014/main" id="{8C757116-0EB2-4E4B-84B8-40D640F757FE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r="20336"/>
          <a:stretch/>
        </p:blipFill>
        <p:spPr>
          <a:xfrm>
            <a:off x="4333625" y="3035777"/>
            <a:ext cx="491632" cy="3388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AD4D5638-1B59-415E-9608-6D29DB6D635F}"/>
              </a:ext>
            </a:extLst>
          </p:cNvPr>
          <p:cNvCxnSpPr>
            <a:cxnSpLocks/>
            <a:stCxn id="147" idx="6"/>
            <a:endCxn id="82" idx="1"/>
          </p:cNvCxnSpPr>
          <p:nvPr/>
        </p:nvCxnSpPr>
        <p:spPr>
          <a:xfrm flipV="1">
            <a:off x="4091903" y="3205180"/>
            <a:ext cx="241722" cy="211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979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15837</TotalTime>
  <Words>746</Words>
  <Application>Microsoft Office PowerPoint</Application>
  <PresentationFormat>Grand écran</PresentationFormat>
  <Paragraphs>267</Paragraphs>
  <Slides>34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Wingdings</vt:lpstr>
      <vt:lpstr>Thème Office</vt:lpstr>
      <vt:lpstr>AGRICULTURE CELLULAIRE</vt:lpstr>
      <vt:lpstr>Sommaire</vt:lpstr>
      <vt:lpstr>Présentation</vt:lpstr>
      <vt:lpstr>Présentation</vt:lpstr>
      <vt:lpstr>Présentation</vt:lpstr>
      <vt:lpstr>Présentation</vt:lpstr>
      <vt:lpstr>Présentation</vt:lpstr>
      <vt:lpstr>Présentation</vt:lpstr>
      <vt:lpstr>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Bénéfices</vt:lpstr>
      <vt:lpstr>Présentation PowerPoint</vt:lpstr>
      <vt:lpstr>Présentation PowerPoint</vt:lpstr>
      <vt:lpstr>Présentation PowerPoint</vt:lpstr>
      <vt:lpstr>Présentation PowerPoint</vt:lpstr>
      <vt:lpstr>Challenges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Consumer acceptance of cultured meat in a tasting/sensory analysis setting</dc:title>
  <dc:creator>Rolland Nathalie (FYS)</dc:creator>
  <cp:lastModifiedBy>Nathalie Rolland</cp:lastModifiedBy>
  <cp:revision>467</cp:revision>
  <dcterms:created xsi:type="dcterms:W3CDTF">2017-08-17T19:51:12Z</dcterms:created>
  <dcterms:modified xsi:type="dcterms:W3CDTF">2018-08-05T22:18:08Z</dcterms:modified>
</cp:coreProperties>
</file>