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F395BB00-D8CB-4D18-959F-B50D6204C996}">
  <a:tblStyle styleId="{F395BB00-D8CB-4D18-959F-B50D6204C9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774"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e014f8bdb_0_2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Google Shape;118;g3e014f8bd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e049f27ae_0_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Google Shape;127;g3e049f27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014f8bdb_0_1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e014f8bd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049f27ae_0_5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e049f27a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e014f8bdb_0_3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Google Shape;151;g3e014f8bd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e014f8bdb_0_4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e014f8bd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e049f27ae_0_6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Google Shape;167;g3e049f27a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e049f27ae_0_74: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Google Shape;176;g3e049f27a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eb8e884de_0_10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Google Shape;184;g3eb8e884d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e014f8bdb_0_5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Google Shape;192;g3e014f8bd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6e13e334_0_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Google Shape;60;g356e13e33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e014f8bdb_0_4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Google Shape;198;g3e014f8bd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e014f8bdb_0_6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Google Shape;206;g3e014f8bd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eb8e884de_0_13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Google Shape;213;g3eb8e884d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eb8e884de_0_14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Google Shape;221;g3eb8e884d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eb8e884de_0_18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Google Shape;228;g3eb8e884d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e014f8bdb_0_6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Google Shape;235;g3e014f8bd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e049f27ae_0_10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Google Shape;243;g3e049f27ae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eb8e884de_0_15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Google Shape;250;g3eb8e884d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e014f8bdb_0_7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Google Shape;257;g3e014f8bd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eb8e884de_0_1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Google Shape;263;g3eb8e884d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6e13e334_0_8: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Google Shape;66;g356e13e33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eb8e884de_0_15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Google Shape;270;g3eb8e884d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e014f8bdb_0_7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Google Shape;278;g3e014f8bd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e014f8bdb_0_8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Google Shape;287;g3e014f8bd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e049f27ae_0_11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Google Shape;294;g3e049f27a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eb8e884de_0_164: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Google Shape;301;g3eb8e884de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e014f8bdb_0_8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Google Shape;308;g3e014f8bd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e049f27ae_0_9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Google Shape;315;g3e049f27a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e049f27ae_0_13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Google Shape;324;g3e049f27a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e049f27ae_0_12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Google Shape;333;g3e049f27a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e049f27ae_0_8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Google Shape;341;g3e049f27a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e014f8bdb_0_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Google Shape;72;g3e014f8bd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eb8e884de_0_17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Google Shape;349;g3eb8e884d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eb8e884de_0_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Google Shape;357;g3eb8e884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e049f27ae_0_15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Google Shape;363;g3e049f27a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e049f27ae_0_15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Google Shape;372;g3e049f27a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eb8e884de_0_20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Google Shape;380;g3eb8e884de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eb8e884de_0_21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Google Shape;387;g3eb8e884d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eb8e884de_0_2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Google Shape;394;g3eb8e884d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eb8e884de_0_19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Google Shape;401;g3eb8e884d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e014f8bdb_0_9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Google Shape;408;g3e014f8bdb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e049f27ae_0_14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Google Shape;415;g3e049f27a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eb8e884de_0_11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Google Shape;79;g3eb8e884d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eb8e884de_0_5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Google Shape;423;g3eb8e884d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eb8e884de_0_23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Google Shape;431;g3eb8e884de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eb8e884de_0_8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Google Shape;439;g3eb8e884d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eb8e884de_0_22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Google Shape;447;g3eb8e884de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eb8e884de_0_4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Google Shape;455;g3eb8e884d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eb8e884de_0_218: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Google Shape;463;g3eb8e884d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eb8e884de_0_1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Google Shape;470;g3eb8e884d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eb8e884de_0_3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Google Shape;476;g3eb8e884d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e049f27ae_0_17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Google Shape;483;g3e049f27ae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eb8e884de_0_7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Google Shape;490;g3eb8e884d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e049f27ae_0_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Google Shape;87;g3e049f27a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eb8e884de_0_11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Google Shape;497;g3eb8e884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70f3a515f_0_7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Google Shape;504;g370f3a515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e049f27ae_0_4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Google Shape;95;g3e049f27a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e049f27ae_0_2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Google Shape;103;g3e049f27a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e014f8bdb_0_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Google Shape;110;g3e014f8bd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fr"/>
              <a:pPr marL="0" lvl="0" indent="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s://www.youtube.com/watch?v=XpAC5L7Coi8" TargetMode="External"/><Relationship Id="rId4" Type="http://schemas.openxmlformats.org/officeDocument/2006/relationships/hyperlink" Target="https://www.youtube.com/watch?v=Zx9u04ryelQ"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www.abattoirs-suisses.c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275375"/>
            <a:ext cx="8520600" cy="79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fr" sz="3600" b="1"/>
              <a:t>Le mouvement antispéciste</a:t>
            </a:r>
            <a:endParaRPr sz="3600" b="1"/>
          </a:p>
          <a:p>
            <a:pPr marL="0" lvl="0" indent="0">
              <a:spcBef>
                <a:spcPts val="0"/>
              </a:spcBef>
              <a:spcAft>
                <a:spcPts val="0"/>
              </a:spcAft>
              <a:buNone/>
            </a:pPr>
            <a:r>
              <a:rPr lang="fr" sz="3600" b="1"/>
              <a:t>en Suisse:</a:t>
            </a:r>
            <a:br>
              <a:rPr lang="fr" sz="3600" b="1"/>
            </a:br>
            <a:r>
              <a:rPr lang="fr" sz="3600" b="1"/>
              <a:t>Stratégies et résultats</a:t>
            </a:r>
            <a:endParaRPr sz="3600" b="1"/>
          </a:p>
        </p:txBody>
      </p:sp>
      <p:sp>
        <p:nvSpPr>
          <p:cNvPr id="55" name="Google Shape;55;p13"/>
          <p:cNvSpPr txBox="1">
            <a:spLocks noGrp="1"/>
          </p:cNvSpPr>
          <p:nvPr>
            <p:ph type="subTitle" idx="1"/>
          </p:nvPr>
        </p:nvSpPr>
        <p:spPr>
          <a:xfrm>
            <a:off x="311688" y="2475300"/>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r"/>
              <a:t>Pia Shazar et Fabien Truffer</a:t>
            </a:r>
            <a:endParaRPr/>
          </a:p>
        </p:txBody>
      </p:sp>
      <p:pic>
        <p:nvPicPr>
          <p:cNvPr id="56" name="Google Shape;56;p13"/>
          <p:cNvPicPr preferRelativeResize="0"/>
          <p:nvPr/>
        </p:nvPicPr>
        <p:blipFill>
          <a:blip r:embed="rId3">
            <a:alphaModFix/>
          </a:blip>
          <a:stretch>
            <a:fillRect/>
          </a:stretch>
        </p:blipFill>
        <p:spPr>
          <a:xfrm>
            <a:off x="3671586" y="3180000"/>
            <a:ext cx="1800825" cy="1769124"/>
          </a:xfrm>
          <a:prstGeom prst="rect">
            <a:avLst/>
          </a:prstGeom>
          <a:noFill/>
          <a:ln>
            <a:noFill/>
          </a:ln>
        </p:spPr>
      </p:pic>
      <p:sp>
        <p:nvSpPr>
          <p:cNvPr id="57" name="Google Shape;57;p13"/>
          <p:cNvSpPr txBox="1"/>
          <p:nvPr/>
        </p:nvSpPr>
        <p:spPr>
          <a:xfrm>
            <a:off x="5725525" y="4782500"/>
            <a:ext cx="3418500" cy="360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fr"/>
              <a:t>Estivales de la Question Animale 2018</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21" name="Google Shape;121;p22"/>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solidFill>
                  <a:schemeClr val="dk1"/>
                </a:solidFill>
              </a:rPr>
              <a:t>1.3 Image d’épinal du bien-être animal</a:t>
            </a:r>
            <a:endParaRPr sz="3600" b="1"/>
          </a:p>
        </p:txBody>
      </p:sp>
      <p:sp>
        <p:nvSpPr>
          <p:cNvPr id="122" name="Google Shape;122;p22"/>
          <p:cNvSpPr txBox="1"/>
          <p:nvPr/>
        </p:nvSpPr>
        <p:spPr>
          <a:xfrm>
            <a:off x="4406063" y="1829025"/>
            <a:ext cx="974400" cy="1317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9600" b="1"/>
              <a:t>&gt;</a:t>
            </a:r>
            <a:endParaRPr sz="9600" b="1"/>
          </a:p>
        </p:txBody>
      </p:sp>
      <p:pic>
        <p:nvPicPr>
          <p:cNvPr id="123" name="Google Shape;123;p22"/>
          <p:cNvPicPr preferRelativeResize="0"/>
          <p:nvPr/>
        </p:nvPicPr>
        <p:blipFill>
          <a:blip r:embed="rId4">
            <a:alphaModFix/>
          </a:blip>
          <a:stretch>
            <a:fillRect/>
          </a:stretch>
        </p:blipFill>
        <p:spPr>
          <a:xfrm>
            <a:off x="146344" y="1370850"/>
            <a:ext cx="3760499" cy="2445800"/>
          </a:xfrm>
          <a:prstGeom prst="rect">
            <a:avLst/>
          </a:prstGeom>
          <a:noFill/>
          <a:ln>
            <a:noFill/>
          </a:ln>
        </p:spPr>
      </p:pic>
      <p:pic>
        <p:nvPicPr>
          <p:cNvPr id="124" name="Google Shape;124;p22"/>
          <p:cNvPicPr preferRelativeResize="0"/>
          <p:nvPr/>
        </p:nvPicPr>
        <p:blipFill>
          <a:blip r:embed="rId5">
            <a:alphaModFix/>
          </a:blip>
          <a:stretch>
            <a:fillRect/>
          </a:stretch>
        </p:blipFill>
        <p:spPr>
          <a:xfrm>
            <a:off x="5688175" y="1099075"/>
            <a:ext cx="2945201" cy="2945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8"/>
        <p:cNvGrpSpPr/>
        <p:nvPr/>
      </p:nvGrpSpPr>
      <p:grpSpPr>
        <a:xfrm>
          <a:off x="0" y="0"/>
          <a:ext cx="0" cy="0"/>
          <a:chOff x="0" y="0"/>
          <a:chExt cx="0" cy="0"/>
        </a:xfrm>
      </p:grpSpPr>
      <p:pic>
        <p:nvPicPr>
          <p:cNvPr id="129" name="Google Shape;129;p23"/>
          <p:cNvPicPr preferRelativeResize="0"/>
          <p:nvPr/>
        </p:nvPicPr>
        <p:blipFill>
          <a:blip r:embed="rId3">
            <a:alphaModFix/>
          </a:blip>
          <a:stretch>
            <a:fillRect/>
          </a:stretch>
        </p:blipFill>
        <p:spPr>
          <a:xfrm>
            <a:off x="2127375" y="152400"/>
            <a:ext cx="3256007" cy="4838700"/>
          </a:xfrm>
          <a:prstGeom prst="rect">
            <a:avLst/>
          </a:prstGeom>
          <a:noFill/>
          <a:ln>
            <a:noFill/>
          </a:ln>
        </p:spPr>
      </p:pic>
      <p:sp>
        <p:nvSpPr>
          <p:cNvPr id="130" name="Google Shape;130;p23"/>
          <p:cNvSpPr txBox="1"/>
          <p:nvPr/>
        </p:nvSpPr>
        <p:spPr>
          <a:xfrm>
            <a:off x="5882350" y="667800"/>
            <a:ext cx="2543400" cy="1847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a:t>Brochure publicitaire pour le Bar à lait, Lausanne vers 1950.</a:t>
            </a:r>
            <a:endParaRPr/>
          </a:p>
        </p:txBody>
      </p:sp>
      <p:pic>
        <p:nvPicPr>
          <p:cNvPr id="131" name="Google Shape;131;p23"/>
          <p:cNvPicPr preferRelativeResize="0"/>
          <p:nvPr/>
        </p:nvPicPr>
        <p:blipFill>
          <a:blip r:embed="rId4">
            <a:alphaModFix/>
          </a:blip>
          <a:stretch>
            <a:fillRect/>
          </a:stretch>
        </p:blipFill>
        <p:spPr>
          <a:xfrm>
            <a:off x="8246056" y="4261350"/>
            <a:ext cx="897950" cy="8821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5"/>
        <p:cNvGrpSpPr/>
        <p:nvPr/>
      </p:nvGrpSpPr>
      <p:grpSpPr>
        <a:xfrm>
          <a:off x="0" y="0"/>
          <a:ext cx="0" cy="0"/>
          <a:chOff x="0" y="0"/>
          <a:chExt cx="0" cy="0"/>
        </a:xfrm>
      </p:grpSpPr>
      <p:pic>
        <p:nvPicPr>
          <p:cNvPr id="136" name="Google Shape;136;p24"/>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37" name="Google Shape;137;p24"/>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1.3 Image d’épinal du bien-être animal</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pic>
        <p:nvPicPr>
          <p:cNvPr id="138" name="Google Shape;138;p24"/>
          <p:cNvPicPr preferRelativeResize="0"/>
          <p:nvPr/>
        </p:nvPicPr>
        <p:blipFill>
          <a:blip r:embed="rId4">
            <a:alphaModFix/>
          </a:blip>
          <a:stretch>
            <a:fillRect/>
          </a:stretch>
        </p:blipFill>
        <p:spPr>
          <a:xfrm>
            <a:off x="179675" y="669250"/>
            <a:ext cx="2666250" cy="4249026"/>
          </a:xfrm>
          <a:prstGeom prst="rect">
            <a:avLst/>
          </a:prstGeom>
          <a:noFill/>
          <a:ln>
            <a:noFill/>
          </a:ln>
        </p:spPr>
      </p:pic>
      <p:pic>
        <p:nvPicPr>
          <p:cNvPr id="139" name="Google Shape;139;p24"/>
          <p:cNvPicPr preferRelativeResize="0"/>
          <p:nvPr/>
        </p:nvPicPr>
        <p:blipFill>
          <a:blip r:embed="rId5">
            <a:alphaModFix/>
          </a:blip>
          <a:stretch>
            <a:fillRect/>
          </a:stretch>
        </p:blipFill>
        <p:spPr>
          <a:xfrm>
            <a:off x="6179850" y="669250"/>
            <a:ext cx="2733625" cy="2733625"/>
          </a:xfrm>
          <a:prstGeom prst="rect">
            <a:avLst/>
          </a:prstGeom>
          <a:noFill/>
          <a:ln>
            <a:noFill/>
          </a:ln>
        </p:spPr>
      </p:pic>
      <p:pic>
        <p:nvPicPr>
          <p:cNvPr id="140" name="Google Shape;140;p24"/>
          <p:cNvPicPr preferRelativeResize="0"/>
          <p:nvPr/>
        </p:nvPicPr>
        <p:blipFill>
          <a:blip r:embed="rId6">
            <a:alphaModFix/>
          </a:blip>
          <a:stretch>
            <a:fillRect/>
          </a:stretch>
        </p:blipFill>
        <p:spPr>
          <a:xfrm>
            <a:off x="3688775" y="2740500"/>
            <a:ext cx="2733626" cy="2177785"/>
          </a:xfrm>
          <a:prstGeom prst="rect">
            <a:avLst/>
          </a:prstGeom>
          <a:noFill/>
          <a:ln>
            <a:noFill/>
          </a:ln>
        </p:spPr>
      </p:pic>
      <p:pic>
        <p:nvPicPr>
          <p:cNvPr id="141" name="Google Shape;141;p24"/>
          <p:cNvPicPr preferRelativeResize="0"/>
          <p:nvPr/>
        </p:nvPicPr>
        <p:blipFill>
          <a:blip r:embed="rId7">
            <a:alphaModFix/>
          </a:blip>
          <a:stretch>
            <a:fillRect/>
          </a:stretch>
        </p:blipFill>
        <p:spPr>
          <a:xfrm>
            <a:off x="3003030" y="669261"/>
            <a:ext cx="2666249" cy="18923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5"/>
        <p:cNvGrpSpPr/>
        <p:nvPr/>
      </p:nvGrpSpPr>
      <p:grpSpPr>
        <a:xfrm>
          <a:off x="0" y="0"/>
          <a:ext cx="0" cy="0"/>
          <a:chOff x="0" y="0"/>
          <a:chExt cx="0" cy="0"/>
        </a:xfrm>
      </p:grpSpPr>
      <p:pic>
        <p:nvPicPr>
          <p:cNvPr id="146" name="Google Shape;146;p25"/>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47" name="Google Shape;147;p25"/>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1.3 Image d’épinal du bien-être animal</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pic>
        <p:nvPicPr>
          <p:cNvPr id="148" name="Google Shape;148;p25"/>
          <p:cNvPicPr preferRelativeResize="0"/>
          <p:nvPr/>
        </p:nvPicPr>
        <p:blipFill>
          <a:blip r:embed="rId4">
            <a:alphaModFix/>
          </a:blip>
          <a:stretch>
            <a:fillRect/>
          </a:stretch>
        </p:blipFill>
        <p:spPr>
          <a:xfrm>
            <a:off x="3056825" y="882000"/>
            <a:ext cx="3030359" cy="3956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2"/>
        <p:cNvGrpSpPr/>
        <p:nvPr/>
      </p:nvGrpSpPr>
      <p:grpSpPr>
        <a:xfrm>
          <a:off x="0" y="0"/>
          <a:ext cx="0" cy="0"/>
          <a:chOff x="0" y="0"/>
          <a:chExt cx="0" cy="0"/>
        </a:xfrm>
      </p:grpSpPr>
      <p:pic>
        <p:nvPicPr>
          <p:cNvPr id="153" name="Google Shape;153;p26"/>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54" name="Google Shape;154;p26"/>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1.4 Historique du mouvement romand</a:t>
            </a:r>
            <a:endParaRPr sz="3000"/>
          </a:p>
        </p:txBody>
      </p:sp>
      <p:sp>
        <p:nvSpPr>
          <p:cNvPr id="155" name="Google Shape;155;p26"/>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t>Associations:</a:t>
            </a:r>
            <a:endParaRPr sz="3000" b="1"/>
          </a:p>
          <a:p>
            <a:pPr marL="0" lvl="0" indent="0" rtl="0">
              <a:spcBef>
                <a:spcPts val="0"/>
              </a:spcBef>
              <a:spcAft>
                <a:spcPts val="0"/>
              </a:spcAft>
              <a:buNone/>
            </a:pPr>
            <a:r>
              <a:rPr lang="fr" sz="3000"/>
              <a:t>2006: Lausanimaliste</a:t>
            </a:r>
            <a:endParaRPr sz="3000"/>
          </a:p>
          <a:p>
            <a:pPr marL="0" lvl="0" indent="0" rtl="0">
              <a:spcBef>
                <a:spcPts val="0"/>
              </a:spcBef>
              <a:spcAft>
                <a:spcPts val="0"/>
              </a:spcAft>
              <a:buNone/>
            </a:pPr>
            <a:r>
              <a:rPr lang="fr" sz="3000"/>
              <a:t>2011: Genèvanimaliste</a:t>
            </a:r>
            <a:endParaRPr sz="3000"/>
          </a:p>
          <a:p>
            <a:pPr marL="0" lvl="0" indent="0" rtl="0">
              <a:spcBef>
                <a:spcPts val="0"/>
              </a:spcBef>
              <a:spcAft>
                <a:spcPts val="0"/>
              </a:spcAft>
              <a:buNone/>
            </a:pPr>
            <a:r>
              <a:rPr lang="fr" sz="3000"/>
              <a:t>2014: PEA - Pour l’Égalité Animale</a:t>
            </a:r>
            <a:endParaRPr sz="3000"/>
          </a:p>
          <a:p>
            <a:pPr marL="0" lvl="0" indent="0" rtl="0">
              <a:spcBef>
                <a:spcPts val="0"/>
              </a:spcBef>
              <a:spcAft>
                <a:spcPts val="0"/>
              </a:spcAft>
              <a:buNone/>
            </a:pPr>
            <a:endParaRPr sz="3000"/>
          </a:p>
          <a:p>
            <a:pPr marL="0" lvl="0" indent="0" rtl="0">
              <a:spcBef>
                <a:spcPts val="0"/>
              </a:spcBef>
              <a:spcAft>
                <a:spcPts val="0"/>
              </a:spcAft>
              <a:buNone/>
            </a:pPr>
            <a:r>
              <a:rPr lang="fr" sz="3000"/>
              <a:t>Pas d’autre association antispéciste: SPA, PSA, LSCV, ACUSA, Kate Amiguet avec MART, SwissVeg</a:t>
            </a:r>
            <a:endParaRPr sz="3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9"/>
        <p:cNvGrpSpPr/>
        <p:nvPr/>
      </p:nvGrpSpPr>
      <p:grpSpPr>
        <a:xfrm>
          <a:off x="0" y="0"/>
          <a:ext cx="0" cy="0"/>
          <a:chOff x="0" y="0"/>
          <a:chExt cx="0" cy="0"/>
        </a:xfrm>
      </p:grpSpPr>
      <p:pic>
        <p:nvPicPr>
          <p:cNvPr id="160" name="Google Shape;160;p27"/>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61" name="Google Shape;161;p27"/>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1.4 Historique du mouvement romand</a:t>
            </a:r>
            <a:endParaRPr sz="3000"/>
          </a:p>
        </p:txBody>
      </p:sp>
      <p:sp>
        <p:nvSpPr>
          <p:cNvPr id="162" name="Google Shape;162;p27"/>
          <p:cNvSpPr txBox="1"/>
          <p:nvPr/>
        </p:nvSpPr>
        <p:spPr>
          <a:xfrm>
            <a:off x="639900" y="926200"/>
            <a:ext cx="7914600" cy="1138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3000">
                <a:solidFill>
                  <a:schemeClr val="dk1"/>
                </a:solidFill>
              </a:rPr>
              <a:t>2004: Infiltration par Securitas</a:t>
            </a:r>
            <a:endParaRPr sz="3000">
              <a:solidFill>
                <a:schemeClr val="dk1"/>
              </a:solidFill>
            </a:endParaRPr>
          </a:p>
          <a:p>
            <a:pPr marL="0" lvl="0" indent="0">
              <a:spcBef>
                <a:spcPts val="0"/>
              </a:spcBef>
              <a:spcAft>
                <a:spcPts val="0"/>
              </a:spcAft>
              <a:buNone/>
            </a:pPr>
            <a:r>
              <a:rPr lang="fr" sz="3000">
                <a:solidFill>
                  <a:schemeClr val="dk1"/>
                </a:solidFill>
              </a:rPr>
              <a:t>2009: Stop Huntingdon Animal Cruelty</a:t>
            </a:r>
            <a:endParaRPr sz="3000">
              <a:solidFill>
                <a:schemeClr val="dk1"/>
              </a:solidFill>
            </a:endParaRPr>
          </a:p>
          <a:p>
            <a:pPr marL="0" lvl="0" indent="0">
              <a:spcBef>
                <a:spcPts val="0"/>
              </a:spcBef>
              <a:spcAft>
                <a:spcPts val="0"/>
              </a:spcAft>
              <a:buClr>
                <a:schemeClr val="dk1"/>
              </a:buClr>
              <a:buSzPts val="1100"/>
              <a:buFont typeface="Arial"/>
              <a:buNone/>
            </a:pPr>
            <a:endParaRPr sz="3000">
              <a:solidFill>
                <a:schemeClr val="dk1"/>
              </a:solidFill>
            </a:endParaRPr>
          </a:p>
          <a:p>
            <a:pPr marL="0" lvl="0" indent="0">
              <a:spcBef>
                <a:spcPts val="0"/>
              </a:spcBef>
              <a:spcAft>
                <a:spcPts val="0"/>
              </a:spcAft>
              <a:buClr>
                <a:schemeClr val="dk1"/>
              </a:buClr>
              <a:buSzPts val="1100"/>
              <a:buFont typeface="Arial"/>
              <a:buNone/>
            </a:pPr>
            <a:endParaRPr sz="3000">
              <a:solidFill>
                <a:schemeClr val="dk1"/>
              </a:solidFill>
            </a:endParaRPr>
          </a:p>
          <a:p>
            <a:pPr marL="0" lvl="0" indent="0" rtl="0">
              <a:spcBef>
                <a:spcPts val="0"/>
              </a:spcBef>
              <a:spcAft>
                <a:spcPts val="0"/>
              </a:spcAft>
              <a:buClr>
                <a:schemeClr val="dk1"/>
              </a:buClr>
              <a:buSzPts val="1100"/>
              <a:buFont typeface="Arial"/>
              <a:buNone/>
            </a:pPr>
            <a:endParaRPr sz="3000">
              <a:solidFill>
                <a:schemeClr val="dk1"/>
              </a:solidFill>
            </a:endParaRPr>
          </a:p>
          <a:p>
            <a:pPr marL="0" lvl="0" indent="0" rtl="0">
              <a:spcBef>
                <a:spcPts val="0"/>
              </a:spcBef>
              <a:spcAft>
                <a:spcPts val="0"/>
              </a:spcAft>
              <a:buNone/>
            </a:pPr>
            <a:endParaRPr sz="3000"/>
          </a:p>
        </p:txBody>
      </p:sp>
      <p:pic>
        <p:nvPicPr>
          <p:cNvPr id="163" name="Google Shape;163;p27"/>
          <p:cNvPicPr preferRelativeResize="0"/>
          <p:nvPr/>
        </p:nvPicPr>
        <p:blipFill>
          <a:blip r:embed="rId4">
            <a:alphaModFix/>
          </a:blip>
          <a:stretch>
            <a:fillRect/>
          </a:stretch>
        </p:blipFill>
        <p:spPr>
          <a:xfrm>
            <a:off x="773175" y="2179375"/>
            <a:ext cx="3844399" cy="2773700"/>
          </a:xfrm>
          <a:prstGeom prst="rect">
            <a:avLst/>
          </a:prstGeom>
          <a:noFill/>
          <a:ln>
            <a:noFill/>
          </a:ln>
        </p:spPr>
      </p:pic>
      <p:sp>
        <p:nvSpPr>
          <p:cNvPr id="164" name="Google Shape;164;p27"/>
          <p:cNvSpPr txBox="1"/>
          <p:nvPr/>
        </p:nvSpPr>
        <p:spPr>
          <a:xfrm>
            <a:off x="5092825" y="2308000"/>
            <a:ext cx="3281100" cy="1758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2000"/>
              <a:t>SHAC et le début des mesures de surveillance étatique </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8"/>
        <p:cNvGrpSpPr/>
        <p:nvPr/>
      </p:nvGrpSpPr>
      <p:grpSpPr>
        <a:xfrm>
          <a:off x="0" y="0"/>
          <a:ext cx="0" cy="0"/>
          <a:chOff x="0" y="0"/>
          <a:chExt cx="0" cy="0"/>
        </a:xfrm>
      </p:grpSpPr>
      <p:pic>
        <p:nvPicPr>
          <p:cNvPr id="169" name="Google Shape;169;p28"/>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70" name="Google Shape;170;p28"/>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1.4 Historique du mouvement romand</a:t>
            </a:r>
            <a:endParaRPr sz="3000"/>
          </a:p>
        </p:txBody>
      </p:sp>
      <p:sp>
        <p:nvSpPr>
          <p:cNvPr id="171" name="Google Shape;171;p28"/>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3000">
                <a:solidFill>
                  <a:schemeClr val="dk1"/>
                </a:solidFill>
              </a:rPr>
              <a:t>2009: Campagne pour l’abolition de la viande</a:t>
            </a:r>
            <a:endParaRPr sz="3000">
              <a:solidFill>
                <a:schemeClr val="dk1"/>
              </a:solidFill>
            </a:endParaRPr>
          </a:p>
          <a:p>
            <a:pPr marL="0" lvl="0" indent="0">
              <a:spcBef>
                <a:spcPts val="0"/>
              </a:spcBef>
              <a:spcAft>
                <a:spcPts val="0"/>
              </a:spcAft>
              <a:buNone/>
            </a:pPr>
            <a:r>
              <a:rPr lang="fr" sz="3000">
                <a:solidFill>
                  <a:schemeClr val="dk1"/>
                </a:solidFill>
              </a:rPr>
              <a:t>2010: “Derrière les portes” de Kate Amiguet</a:t>
            </a:r>
            <a:endParaRPr sz="3000">
              <a:solidFill>
                <a:schemeClr val="dk1"/>
              </a:solidFill>
            </a:endParaRPr>
          </a:p>
          <a:p>
            <a:pPr marL="0" lvl="0" indent="0">
              <a:spcBef>
                <a:spcPts val="0"/>
              </a:spcBef>
              <a:spcAft>
                <a:spcPts val="0"/>
              </a:spcAft>
              <a:buClr>
                <a:schemeClr val="dk1"/>
              </a:buClr>
              <a:buSzPts val="1100"/>
              <a:buFont typeface="Arial"/>
              <a:buNone/>
            </a:pPr>
            <a:r>
              <a:rPr lang="fr" sz="3000">
                <a:solidFill>
                  <a:schemeClr val="dk1"/>
                </a:solidFill>
              </a:rPr>
              <a:t>2013: VeggiePride à Genève</a:t>
            </a:r>
            <a:endParaRPr sz="3000">
              <a:solidFill>
                <a:schemeClr val="dk1"/>
              </a:solidFill>
            </a:endParaRPr>
          </a:p>
          <a:p>
            <a:pPr marL="0" lvl="0" indent="0" rtl="0">
              <a:spcBef>
                <a:spcPts val="0"/>
              </a:spcBef>
              <a:spcAft>
                <a:spcPts val="0"/>
              </a:spcAft>
              <a:buNone/>
            </a:pPr>
            <a:endParaRPr sz="3000"/>
          </a:p>
        </p:txBody>
      </p:sp>
      <p:pic>
        <p:nvPicPr>
          <p:cNvPr id="172" name="Google Shape;172;p28"/>
          <p:cNvPicPr preferRelativeResize="0"/>
          <p:nvPr/>
        </p:nvPicPr>
        <p:blipFill>
          <a:blip r:embed="rId4">
            <a:alphaModFix/>
          </a:blip>
          <a:stretch>
            <a:fillRect/>
          </a:stretch>
        </p:blipFill>
        <p:spPr>
          <a:xfrm>
            <a:off x="740700" y="2478875"/>
            <a:ext cx="3691450" cy="2458525"/>
          </a:xfrm>
          <a:prstGeom prst="rect">
            <a:avLst/>
          </a:prstGeom>
          <a:noFill/>
          <a:ln>
            <a:noFill/>
          </a:ln>
        </p:spPr>
      </p:pic>
      <p:pic>
        <p:nvPicPr>
          <p:cNvPr id="173" name="Google Shape;173;p28"/>
          <p:cNvPicPr preferRelativeResize="0"/>
          <p:nvPr/>
        </p:nvPicPr>
        <p:blipFill>
          <a:blip r:embed="rId5">
            <a:alphaModFix/>
          </a:blip>
          <a:stretch>
            <a:fillRect/>
          </a:stretch>
        </p:blipFill>
        <p:spPr>
          <a:xfrm>
            <a:off x="5874200" y="2079900"/>
            <a:ext cx="2019300" cy="285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7"/>
        <p:cNvGrpSpPr/>
        <p:nvPr/>
      </p:nvGrpSpPr>
      <p:grpSpPr>
        <a:xfrm>
          <a:off x="0" y="0"/>
          <a:ext cx="0" cy="0"/>
          <a:chOff x="0" y="0"/>
          <a:chExt cx="0" cy="0"/>
        </a:xfrm>
      </p:grpSpPr>
      <p:pic>
        <p:nvPicPr>
          <p:cNvPr id="178" name="Google Shape;178;p29"/>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79" name="Google Shape;179;p29"/>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1.4 Historique du mouvement romand</a:t>
            </a:r>
            <a:endParaRPr sz="3000"/>
          </a:p>
        </p:txBody>
      </p:sp>
      <p:sp>
        <p:nvSpPr>
          <p:cNvPr id="180" name="Google Shape;180;p29"/>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fr" sz="3000">
                <a:solidFill>
                  <a:schemeClr val="dk1"/>
                </a:solidFill>
              </a:rPr>
              <a:t>2015: Journée Mondiale pour la fin du spécisme</a:t>
            </a:r>
            <a:endParaRPr sz="3000">
              <a:solidFill>
                <a:schemeClr val="dk1"/>
              </a:solidFill>
            </a:endParaRPr>
          </a:p>
          <a:p>
            <a:pPr marL="0" lvl="0" indent="0" rtl="0">
              <a:spcBef>
                <a:spcPts val="0"/>
              </a:spcBef>
              <a:spcAft>
                <a:spcPts val="0"/>
              </a:spcAft>
              <a:buClr>
                <a:schemeClr val="dk1"/>
              </a:buClr>
              <a:buSzPts val="1100"/>
              <a:buFont typeface="Arial"/>
              <a:buNone/>
            </a:pPr>
            <a:r>
              <a:rPr lang="fr" sz="3000">
                <a:solidFill>
                  <a:schemeClr val="dk1"/>
                </a:solidFill>
              </a:rPr>
              <a:t>2016 (fin): Création de l’antenne suisse de 269 LA</a:t>
            </a:r>
            <a:endParaRPr sz="3000">
              <a:solidFill>
                <a:schemeClr val="dk1"/>
              </a:solidFill>
            </a:endParaRPr>
          </a:p>
          <a:p>
            <a:pPr marL="0" lvl="0" indent="0" rtl="0">
              <a:spcBef>
                <a:spcPts val="0"/>
              </a:spcBef>
              <a:spcAft>
                <a:spcPts val="0"/>
              </a:spcAft>
              <a:buClr>
                <a:schemeClr val="dk1"/>
              </a:buClr>
              <a:buSzPts val="1100"/>
              <a:buFont typeface="Arial"/>
              <a:buNone/>
            </a:pPr>
            <a:r>
              <a:rPr lang="fr" sz="3000">
                <a:solidFill>
                  <a:schemeClr val="dk1"/>
                </a:solidFill>
              </a:rPr>
              <a:t>2017: Journée Mondiale pour la fin de la pêche</a:t>
            </a:r>
            <a:endParaRPr sz="3000">
              <a:solidFill>
                <a:schemeClr val="dk1"/>
              </a:solidFill>
            </a:endParaRPr>
          </a:p>
        </p:txBody>
      </p:sp>
      <p:pic>
        <p:nvPicPr>
          <p:cNvPr id="181" name="Google Shape;181;p29"/>
          <p:cNvPicPr preferRelativeResize="0"/>
          <p:nvPr/>
        </p:nvPicPr>
        <p:blipFill>
          <a:blip r:embed="rId4">
            <a:alphaModFix/>
          </a:blip>
          <a:stretch>
            <a:fillRect/>
          </a:stretch>
        </p:blipFill>
        <p:spPr>
          <a:xfrm>
            <a:off x="1866900" y="3421613"/>
            <a:ext cx="5410200" cy="1419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5"/>
        <p:cNvGrpSpPr/>
        <p:nvPr/>
      </p:nvGrpSpPr>
      <p:grpSpPr>
        <a:xfrm>
          <a:off x="0" y="0"/>
          <a:ext cx="0" cy="0"/>
          <a:chOff x="0" y="0"/>
          <a:chExt cx="0" cy="0"/>
        </a:xfrm>
      </p:grpSpPr>
      <p:pic>
        <p:nvPicPr>
          <p:cNvPr id="186" name="Google Shape;186;p30"/>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87" name="Google Shape;187;p30"/>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1.4 Historique du mouvement romand</a:t>
            </a:r>
            <a:endParaRPr sz="3000"/>
          </a:p>
        </p:txBody>
      </p:sp>
      <p:pic>
        <p:nvPicPr>
          <p:cNvPr id="188" name="Google Shape;188;p30"/>
          <p:cNvPicPr preferRelativeResize="0"/>
          <p:nvPr/>
        </p:nvPicPr>
        <p:blipFill>
          <a:blip r:embed="rId4">
            <a:alphaModFix/>
          </a:blip>
          <a:stretch>
            <a:fillRect/>
          </a:stretch>
        </p:blipFill>
        <p:spPr>
          <a:xfrm>
            <a:off x="608475" y="882000"/>
            <a:ext cx="4256325" cy="4033775"/>
          </a:xfrm>
          <a:prstGeom prst="rect">
            <a:avLst/>
          </a:prstGeom>
          <a:noFill/>
          <a:ln>
            <a:noFill/>
          </a:ln>
        </p:spPr>
      </p:pic>
      <p:sp>
        <p:nvSpPr>
          <p:cNvPr id="189" name="Google Shape;189;p30"/>
          <p:cNvSpPr txBox="1"/>
          <p:nvPr/>
        </p:nvSpPr>
        <p:spPr>
          <a:xfrm>
            <a:off x="5346200" y="1102175"/>
            <a:ext cx="3040500" cy="201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2400" b="1"/>
              <a:t>La désobéissance civile et l’écho médiatique</a:t>
            </a:r>
            <a:endParaRPr sz="24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3"/>
        <p:cNvGrpSpPr/>
        <p:nvPr/>
      </p:nvGrpSpPr>
      <p:grpSpPr>
        <a:xfrm>
          <a:off x="0" y="0"/>
          <a:ext cx="0" cy="0"/>
          <a:chOff x="0" y="0"/>
          <a:chExt cx="0" cy="0"/>
        </a:xfrm>
      </p:grpSpPr>
      <p:pic>
        <p:nvPicPr>
          <p:cNvPr id="194" name="Google Shape;194;p31"/>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95" name="Google Shape;195;p31"/>
          <p:cNvSpPr txBox="1"/>
          <p:nvPr/>
        </p:nvSpPr>
        <p:spPr>
          <a:xfrm>
            <a:off x="796650" y="2130750"/>
            <a:ext cx="75507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 Stratégie adoptée</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63" name="Google Shape;63;p14"/>
          <p:cNvSpPr txBox="1"/>
          <p:nvPr/>
        </p:nvSpPr>
        <p:spPr>
          <a:xfrm>
            <a:off x="796650" y="613025"/>
            <a:ext cx="7550700" cy="3648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3600" b="1"/>
              <a:t>Plan</a:t>
            </a:r>
            <a:endParaRPr sz="3600" b="1"/>
          </a:p>
          <a:p>
            <a:pPr marL="0" lvl="0" indent="0">
              <a:spcBef>
                <a:spcPts val="0"/>
              </a:spcBef>
              <a:spcAft>
                <a:spcPts val="0"/>
              </a:spcAft>
              <a:buNone/>
            </a:pPr>
            <a:endParaRPr sz="3000"/>
          </a:p>
          <a:p>
            <a:pPr marL="457200" lvl="0" indent="-419100" rtl="0">
              <a:spcBef>
                <a:spcPts val="0"/>
              </a:spcBef>
              <a:spcAft>
                <a:spcPts val="0"/>
              </a:spcAft>
              <a:buSzPts val="3000"/>
              <a:buAutoNum type="arabicPeriod"/>
            </a:pPr>
            <a:r>
              <a:rPr lang="fr" sz="3000"/>
              <a:t>Contexte suisse</a:t>
            </a:r>
            <a:endParaRPr sz="3000"/>
          </a:p>
          <a:p>
            <a:pPr marL="457200" lvl="0" indent="-419100" rtl="0">
              <a:spcBef>
                <a:spcPts val="0"/>
              </a:spcBef>
              <a:spcAft>
                <a:spcPts val="0"/>
              </a:spcAft>
              <a:buSzPts val="3000"/>
              <a:buAutoNum type="arabicPeriod"/>
            </a:pPr>
            <a:r>
              <a:rPr lang="fr" sz="3000"/>
              <a:t>Stratégie adoptée</a:t>
            </a:r>
            <a:endParaRPr sz="3000"/>
          </a:p>
          <a:p>
            <a:pPr marL="457200" lvl="0" indent="-419100" rtl="0">
              <a:spcBef>
                <a:spcPts val="0"/>
              </a:spcBef>
              <a:spcAft>
                <a:spcPts val="0"/>
              </a:spcAft>
              <a:buSzPts val="3000"/>
              <a:buAutoNum type="arabicPeriod"/>
            </a:pPr>
            <a:r>
              <a:rPr lang="fr" sz="3000"/>
              <a:t>Exemples concrets: vidéos d’abattoirs</a:t>
            </a:r>
            <a:endParaRPr sz="3000"/>
          </a:p>
          <a:p>
            <a:pPr marL="457200" lvl="0" indent="-419100" rtl="0">
              <a:spcBef>
                <a:spcPts val="0"/>
              </a:spcBef>
              <a:spcAft>
                <a:spcPts val="0"/>
              </a:spcAft>
              <a:buSzPts val="3000"/>
              <a:buAutoNum type="arabicPeriod"/>
            </a:pPr>
            <a:r>
              <a:rPr lang="fr" sz="3000"/>
              <a:t>Résultats et fonctionnement des médias</a:t>
            </a:r>
            <a:endParaRPr sz="3000"/>
          </a:p>
          <a:p>
            <a:pPr marL="457200" lvl="0" indent="-419100">
              <a:spcBef>
                <a:spcPts val="0"/>
              </a:spcBef>
              <a:spcAft>
                <a:spcPts val="0"/>
              </a:spcAft>
              <a:buSzPts val="3000"/>
              <a:buAutoNum type="arabicPeriod"/>
            </a:pPr>
            <a:r>
              <a:rPr lang="fr" sz="3000"/>
              <a:t>Perspectives d’avenir</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9"/>
        <p:cNvGrpSpPr/>
        <p:nvPr/>
      </p:nvGrpSpPr>
      <p:grpSpPr>
        <a:xfrm>
          <a:off x="0" y="0"/>
          <a:ext cx="0" cy="0"/>
          <a:chOff x="0" y="0"/>
          <a:chExt cx="0" cy="0"/>
        </a:xfrm>
      </p:grpSpPr>
      <p:pic>
        <p:nvPicPr>
          <p:cNvPr id="200" name="Google Shape;200;p32"/>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01" name="Google Shape;201;p32"/>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2.1 Quoi ?</a:t>
            </a:r>
            <a:endParaRPr sz="3000"/>
          </a:p>
        </p:txBody>
      </p:sp>
      <p:sp>
        <p:nvSpPr>
          <p:cNvPr id="202" name="Google Shape;202;p32"/>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000" b="1">
                <a:solidFill>
                  <a:schemeClr val="dk1"/>
                </a:solidFill>
              </a:rPr>
              <a:t>Faire connaître la notion de spécisme.</a:t>
            </a:r>
            <a:endParaRPr sz="3000">
              <a:solidFill>
                <a:schemeClr val="dk1"/>
              </a:solidFill>
            </a:endParaRPr>
          </a:p>
          <a:p>
            <a:pPr marL="0" lvl="0" indent="0" rtl="0">
              <a:spcBef>
                <a:spcPts val="0"/>
              </a:spcBef>
              <a:spcAft>
                <a:spcPts val="0"/>
              </a:spcAft>
              <a:buNone/>
            </a:pPr>
            <a:r>
              <a:rPr lang="fr" sz="3000">
                <a:solidFill>
                  <a:schemeClr val="dk1"/>
                </a:solidFill>
              </a:rPr>
              <a:t>Spécisme = notion philosophique / politique</a:t>
            </a:r>
            <a:endParaRPr sz="3000">
              <a:solidFill>
                <a:schemeClr val="dk1"/>
              </a:solidFill>
            </a:endParaRPr>
          </a:p>
          <a:p>
            <a:pPr marL="0" lvl="0" indent="0" rtl="0">
              <a:spcBef>
                <a:spcPts val="0"/>
              </a:spcBef>
              <a:spcAft>
                <a:spcPts val="0"/>
              </a:spcAft>
              <a:buNone/>
            </a:pPr>
            <a:r>
              <a:rPr lang="fr" sz="3000">
                <a:solidFill>
                  <a:schemeClr val="dk1"/>
                </a:solidFill>
              </a:rPr>
              <a:t>Véganisme = mode de vie</a:t>
            </a:r>
            <a:endParaRPr sz="3000">
              <a:solidFill>
                <a:schemeClr val="dk1"/>
              </a:solidFill>
            </a:endParaRPr>
          </a:p>
          <a:p>
            <a:pPr marL="0" lvl="0" indent="0" rtl="0">
              <a:spcBef>
                <a:spcPts val="0"/>
              </a:spcBef>
              <a:spcAft>
                <a:spcPts val="0"/>
              </a:spcAft>
              <a:buNone/>
            </a:pPr>
            <a:r>
              <a:rPr lang="fr" sz="3000">
                <a:solidFill>
                  <a:schemeClr val="dk1"/>
                </a:solidFill>
              </a:rPr>
              <a:t>… au moins aux yeux du public.</a:t>
            </a:r>
            <a:endParaRPr sz="3000">
              <a:solidFill>
                <a:schemeClr val="dk1"/>
              </a:solidFill>
            </a:endParaRPr>
          </a:p>
        </p:txBody>
      </p:sp>
      <p:pic>
        <p:nvPicPr>
          <p:cNvPr id="203" name="Google Shape;203;p32"/>
          <p:cNvPicPr preferRelativeResize="0"/>
          <p:nvPr/>
        </p:nvPicPr>
        <p:blipFill>
          <a:blip r:embed="rId4">
            <a:alphaModFix/>
          </a:blip>
          <a:stretch>
            <a:fillRect/>
          </a:stretch>
        </p:blipFill>
        <p:spPr>
          <a:xfrm>
            <a:off x="1887775" y="3028075"/>
            <a:ext cx="5368449" cy="1903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07"/>
        <p:cNvGrpSpPr/>
        <p:nvPr/>
      </p:nvGrpSpPr>
      <p:grpSpPr>
        <a:xfrm>
          <a:off x="0" y="0"/>
          <a:ext cx="0" cy="0"/>
          <a:chOff x="0" y="0"/>
          <a:chExt cx="0" cy="0"/>
        </a:xfrm>
      </p:grpSpPr>
      <p:pic>
        <p:nvPicPr>
          <p:cNvPr id="208" name="Google Shape;208;p33"/>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09" name="Google Shape;209;p33"/>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2.2 Pourquoi ?</a:t>
            </a:r>
            <a:endParaRPr sz="3000"/>
          </a:p>
        </p:txBody>
      </p:sp>
      <p:sp>
        <p:nvSpPr>
          <p:cNvPr id="210" name="Google Shape;210;p33"/>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457200" lvl="0" indent="-419100" rtl="0">
              <a:spcBef>
                <a:spcPts val="0"/>
              </a:spcBef>
              <a:spcAft>
                <a:spcPts val="0"/>
              </a:spcAft>
              <a:buClr>
                <a:schemeClr val="dk1"/>
              </a:buClr>
              <a:buSzPts val="3000"/>
              <a:buChar char="-"/>
            </a:pPr>
            <a:r>
              <a:rPr lang="fr" sz="3000">
                <a:solidFill>
                  <a:schemeClr val="dk1"/>
                </a:solidFill>
              </a:rPr>
              <a:t>Parler des animaux plutôt que de bouffe</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Parler politique plutôt que régime alimentaire</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Changer les institutions et non les gens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La manière de présenter le message importe</a:t>
            </a:r>
            <a:endParaRPr sz="3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14"/>
        <p:cNvGrpSpPr/>
        <p:nvPr/>
      </p:nvGrpSpPr>
      <p:grpSpPr>
        <a:xfrm>
          <a:off x="0" y="0"/>
          <a:ext cx="0" cy="0"/>
          <a:chOff x="0" y="0"/>
          <a:chExt cx="0" cy="0"/>
        </a:xfrm>
      </p:grpSpPr>
      <p:pic>
        <p:nvPicPr>
          <p:cNvPr id="215" name="Google Shape;215;p34"/>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16" name="Google Shape;216;p34"/>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2.2 Pourquoi ?</a:t>
            </a:r>
            <a:endParaRPr sz="3000"/>
          </a:p>
        </p:txBody>
      </p:sp>
      <p:sp>
        <p:nvSpPr>
          <p:cNvPr id="217" name="Google Shape;217;p34"/>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457200" lvl="0" indent="-419100" rtl="0">
              <a:spcBef>
                <a:spcPts val="0"/>
              </a:spcBef>
              <a:spcAft>
                <a:spcPts val="0"/>
              </a:spcAft>
              <a:buClr>
                <a:schemeClr val="dk1"/>
              </a:buClr>
              <a:buSzPts val="3000"/>
              <a:buChar char="-"/>
            </a:pPr>
            <a:r>
              <a:rPr lang="fr" sz="3000">
                <a:solidFill>
                  <a:schemeClr val="dk1"/>
                </a:solidFill>
              </a:rPr>
              <a:t>Approche individualiste vouée à l’échec</a:t>
            </a:r>
            <a:br>
              <a:rPr lang="fr" sz="3000">
                <a:solidFill>
                  <a:schemeClr val="dk1"/>
                </a:solidFill>
              </a:rPr>
            </a:br>
            <a:r>
              <a:rPr lang="fr" sz="3000">
                <a:solidFill>
                  <a:schemeClr val="dk1"/>
                </a:solidFill>
              </a:rPr>
              <a:t>=&gt; récidivisme: 4 véganes sur 5 remangeront des animaux</a:t>
            </a:r>
            <a:endParaRPr sz="1800">
              <a:solidFill>
                <a:schemeClr val="dk1"/>
              </a:solidFill>
            </a:endParaRPr>
          </a:p>
          <a:p>
            <a:pPr marL="457200" lvl="0" indent="0" rtl="0">
              <a:spcBef>
                <a:spcPts val="0"/>
              </a:spcBef>
              <a:spcAft>
                <a:spcPts val="0"/>
              </a:spcAft>
              <a:buNone/>
            </a:pPr>
            <a:r>
              <a:rPr lang="fr" sz="1800">
                <a:solidFill>
                  <a:schemeClr val="dk1"/>
                </a:solidFill>
              </a:rPr>
              <a:t>(Faunanalytics - How many former vegetarians and vegans are there ?)</a:t>
            </a:r>
            <a:endParaRPr sz="1800">
              <a:solidFill>
                <a:schemeClr val="dk1"/>
              </a:solidFill>
            </a:endParaRPr>
          </a:p>
          <a:p>
            <a:pPr marL="0" lvl="0" indent="0" rtl="0">
              <a:spcBef>
                <a:spcPts val="0"/>
              </a:spcBef>
              <a:spcAft>
                <a:spcPts val="0"/>
              </a:spcAft>
              <a:buNone/>
            </a:pPr>
            <a:endParaRPr sz="3000">
              <a:solidFill>
                <a:schemeClr val="dk1"/>
              </a:solidFill>
            </a:endParaRPr>
          </a:p>
        </p:txBody>
      </p:sp>
      <p:pic>
        <p:nvPicPr>
          <p:cNvPr id="218" name="Google Shape;218;p34"/>
          <p:cNvPicPr preferRelativeResize="0"/>
          <p:nvPr/>
        </p:nvPicPr>
        <p:blipFill>
          <a:blip r:embed="rId4">
            <a:alphaModFix/>
          </a:blip>
          <a:stretch>
            <a:fillRect/>
          </a:stretch>
        </p:blipFill>
        <p:spPr>
          <a:xfrm>
            <a:off x="2208350" y="2745499"/>
            <a:ext cx="4777700" cy="2249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22"/>
        <p:cNvGrpSpPr/>
        <p:nvPr/>
      </p:nvGrpSpPr>
      <p:grpSpPr>
        <a:xfrm>
          <a:off x="0" y="0"/>
          <a:ext cx="0" cy="0"/>
          <a:chOff x="0" y="0"/>
          <a:chExt cx="0" cy="0"/>
        </a:xfrm>
      </p:grpSpPr>
      <p:pic>
        <p:nvPicPr>
          <p:cNvPr id="223" name="Google Shape;223;p35"/>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24" name="Google Shape;224;p35"/>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2.2 Pourquoi ?</a:t>
            </a:r>
            <a:endParaRPr sz="3000"/>
          </a:p>
        </p:txBody>
      </p:sp>
      <p:sp>
        <p:nvSpPr>
          <p:cNvPr id="225" name="Google Shape;225;p35"/>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a:solidFill>
                  <a:schemeClr val="dk1"/>
                </a:solidFill>
              </a:rPr>
              <a:t>Nous avons plus besoin:</a:t>
            </a:r>
            <a:endParaRPr sz="3000">
              <a:solidFill>
                <a:schemeClr val="dk1"/>
              </a:solidFill>
            </a:endParaRPr>
          </a:p>
          <a:p>
            <a:pPr marL="457200" lvl="0" indent="-419100" rtl="0">
              <a:spcBef>
                <a:spcPts val="0"/>
              </a:spcBef>
              <a:spcAft>
                <a:spcPts val="0"/>
              </a:spcAft>
              <a:buClr>
                <a:schemeClr val="dk1"/>
              </a:buClr>
              <a:buSzPts val="3000"/>
              <a:buChar char="-"/>
            </a:pPr>
            <a:r>
              <a:rPr lang="fr" sz="3000" b="1">
                <a:solidFill>
                  <a:schemeClr val="dk1"/>
                </a:solidFill>
              </a:rPr>
              <a:t>De militant-e-s</a:t>
            </a:r>
            <a:r>
              <a:rPr lang="fr" sz="3000">
                <a:solidFill>
                  <a:schemeClr val="dk1"/>
                </a:solidFill>
              </a:rPr>
              <a:t>… que de consommateur-trice-s</a:t>
            </a:r>
            <a:endParaRPr sz="3000">
              <a:solidFill>
                <a:schemeClr val="dk1"/>
              </a:solidFill>
            </a:endParaRPr>
          </a:p>
          <a:p>
            <a:pPr marL="457200" lvl="0" indent="-419100" rtl="0">
              <a:spcBef>
                <a:spcPts val="0"/>
              </a:spcBef>
              <a:spcAft>
                <a:spcPts val="0"/>
              </a:spcAft>
              <a:buClr>
                <a:schemeClr val="dk1"/>
              </a:buClr>
              <a:buSzPts val="3000"/>
              <a:buChar char="-"/>
            </a:pPr>
            <a:r>
              <a:rPr lang="fr" sz="3000" b="1">
                <a:solidFill>
                  <a:schemeClr val="dk1"/>
                </a:solidFill>
              </a:rPr>
              <a:t>De manifestations</a:t>
            </a:r>
            <a:r>
              <a:rPr lang="fr" sz="3000">
                <a:solidFill>
                  <a:schemeClr val="dk1"/>
                </a:solidFill>
              </a:rPr>
              <a:t>… que de cours de cuisine</a:t>
            </a:r>
            <a:endParaRPr sz="3000">
              <a:solidFill>
                <a:schemeClr val="dk1"/>
              </a:solidFill>
            </a:endParaRPr>
          </a:p>
          <a:p>
            <a:pPr marL="457200" lvl="0" indent="-419100" rtl="0">
              <a:spcBef>
                <a:spcPts val="0"/>
              </a:spcBef>
              <a:spcAft>
                <a:spcPts val="0"/>
              </a:spcAft>
              <a:buClr>
                <a:schemeClr val="dk1"/>
              </a:buClr>
              <a:buSzPts val="3000"/>
              <a:buChar char="-"/>
            </a:pPr>
            <a:r>
              <a:rPr lang="fr" sz="3000" b="1">
                <a:solidFill>
                  <a:schemeClr val="dk1"/>
                </a:solidFill>
              </a:rPr>
              <a:t>De discussions sur la stratégie</a:t>
            </a:r>
            <a:r>
              <a:rPr lang="fr" sz="3000">
                <a:solidFill>
                  <a:schemeClr val="dk1"/>
                </a:solidFill>
              </a:rPr>
              <a:t>… que sur l’huile de palme</a:t>
            </a:r>
            <a:endParaRPr sz="3000">
              <a:solidFill>
                <a:schemeClr val="dk1"/>
              </a:solidFill>
            </a:endParaRPr>
          </a:p>
          <a:p>
            <a:pPr marL="457200" lvl="0" indent="-419100" rtl="0">
              <a:spcBef>
                <a:spcPts val="0"/>
              </a:spcBef>
              <a:spcAft>
                <a:spcPts val="0"/>
              </a:spcAft>
              <a:buClr>
                <a:schemeClr val="dk1"/>
              </a:buClr>
              <a:buSzPts val="3000"/>
              <a:buChar char="-"/>
            </a:pPr>
            <a:r>
              <a:rPr lang="fr" sz="3000" b="1">
                <a:solidFill>
                  <a:schemeClr val="dk1"/>
                </a:solidFill>
              </a:rPr>
              <a:t>D’un mouvement de contestation sociale</a:t>
            </a:r>
            <a:r>
              <a:rPr lang="fr" sz="3000">
                <a:solidFill>
                  <a:schemeClr val="dk1"/>
                </a:solidFill>
              </a:rPr>
              <a:t>… que d’un mode de vie “in”</a:t>
            </a:r>
            <a:endParaRPr sz="30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29"/>
        <p:cNvGrpSpPr/>
        <p:nvPr/>
      </p:nvGrpSpPr>
      <p:grpSpPr>
        <a:xfrm>
          <a:off x="0" y="0"/>
          <a:ext cx="0" cy="0"/>
          <a:chOff x="0" y="0"/>
          <a:chExt cx="0" cy="0"/>
        </a:xfrm>
      </p:grpSpPr>
      <p:pic>
        <p:nvPicPr>
          <p:cNvPr id="230" name="Google Shape;230;p36"/>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31" name="Google Shape;231;p36"/>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2.2 Pourquoi ?</a:t>
            </a:r>
            <a:endParaRPr sz="3000"/>
          </a:p>
        </p:txBody>
      </p:sp>
      <p:sp>
        <p:nvSpPr>
          <p:cNvPr id="232" name="Google Shape;232;p36"/>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Précision</a:t>
            </a:r>
            <a:endParaRPr sz="3000" b="1">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Stratégie similaire avec luttes humaines ne signifie pas identité en tous points.</a:t>
            </a: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Le contexte n’est pas le même.</a:t>
            </a:r>
            <a:endParaRPr sz="3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36"/>
        <p:cNvGrpSpPr/>
        <p:nvPr/>
      </p:nvGrpSpPr>
      <p:grpSpPr>
        <a:xfrm>
          <a:off x="0" y="0"/>
          <a:ext cx="0" cy="0"/>
          <a:chOff x="0" y="0"/>
          <a:chExt cx="0" cy="0"/>
        </a:xfrm>
      </p:grpSpPr>
      <p:pic>
        <p:nvPicPr>
          <p:cNvPr id="237" name="Google Shape;237;p37"/>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38" name="Google Shape;238;p37"/>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2.3 Comment ?</a:t>
            </a:r>
            <a:endParaRPr sz="3000"/>
          </a:p>
        </p:txBody>
      </p:sp>
      <p:pic>
        <p:nvPicPr>
          <p:cNvPr id="239" name="Google Shape;239;p37"/>
          <p:cNvPicPr preferRelativeResize="0"/>
          <p:nvPr/>
        </p:nvPicPr>
        <p:blipFill>
          <a:blip r:embed="rId4">
            <a:alphaModFix/>
          </a:blip>
          <a:stretch>
            <a:fillRect/>
          </a:stretch>
        </p:blipFill>
        <p:spPr>
          <a:xfrm>
            <a:off x="231475" y="882000"/>
            <a:ext cx="6357349" cy="3926925"/>
          </a:xfrm>
          <a:prstGeom prst="rect">
            <a:avLst/>
          </a:prstGeom>
          <a:noFill/>
          <a:ln>
            <a:noFill/>
          </a:ln>
        </p:spPr>
      </p:pic>
      <p:sp>
        <p:nvSpPr>
          <p:cNvPr id="240" name="Google Shape;240;p37"/>
          <p:cNvSpPr txBox="1"/>
          <p:nvPr/>
        </p:nvSpPr>
        <p:spPr>
          <a:xfrm>
            <a:off x="6803100" y="882000"/>
            <a:ext cx="2255100" cy="3273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2400">
                <a:solidFill>
                  <a:schemeClr val="dk1"/>
                </a:solidFill>
              </a:rPr>
              <a:t>Nom de l’association</a:t>
            </a:r>
            <a:endParaRPr sz="2400">
              <a:solidFill>
                <a:schemeClr val="dk1"/>
              </a:solidFill>
            </a:endParaRPr>
          </a:p>
          <a:p>
            <a:pPr marL="0" lvl="0" indent="0" rtl="0">
              <a:spcBef>
                <a:spcPts val="0"/>
              </a:spcBef>
              <a:spcAft>
                <a:spcPts val="0"/>
              </a:spcAft>
              <a:buNone/>
            </a:pPr>
            <a:endParaRPr sz="2400">
              <a:solidFill>
                <a:schemeClr val="dk1"/>
              </a:solidFill>
            </a:endParaRPr>
          </a:p>
          <a:p>
            <a:pPr marL="0" lvl="0" indent="0" rtl="0">
              <a:spcBef>
                <a:spcPts val="0"/>
              </a:spcBef>
              <a:spcAft>
                <a:spcPts val="0"/>
              </a:spcAft>
              <a:buNone/>
            </a:pPr>
            <a:r>
              <a:rPr lang="fr" sz="2400">
                <a:solidFill>
                  <a:schemeClr val="dk1"/>
                </a:solidFill>
              </a:rPr>
              <a:t>Type d’événements organisés</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44"/>
        <p:cNvGrpSpPr/>
        <p:nvPr/>
      </p:nvGrpSpPr>
      <p:grpSpPr>
        <a:xfrm>
          <a:off x="0" y="0"/>
          <a:ext cx="0" cy="0"/>
          <a:chOff x="0" y="0"/>
          <a:chExt cx="0" cy="0"/>
        </a:xfrm>
      </p:grpSpPr>
      <p:pic>
        <p:nvPicPr>
          <p:cNvPr id="245" name="Google Shape;245;p38"/>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46" name="Google Shape;246;p38"/>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2.3 Comment ?</a:t>
            </a:r>
            <a:endParaRPr sz="3000"/>
          </a:p>
        </p:txBody>
      </p:sp>
      <p:sp>
        <p:nvSpPr>
          <p:cNvPr id="247" name="Google Shape;247;p38"/>
          <p:cNvSpPr txBox="1"/>
          <p:nvPr/>
        </p:nvSpPr>
        <p:spPr>
          <a:xfrm>
            <a:off x="639900" y="926200"/>
            <a:ext cx="7914600" cy="2304300"/>
          </a:xfrm>
          <a:prstGeom prst="rect">
            <a:avLst/>
          </a:prstGeom>
          <a:noFill/>
          <a:ln>
            <a:noFill/>
          </a:ln>
        </p:spPr>
        <p:txBody>
          <a:bodyPr spcFirstLastPara="1" wrap="square" lIns="91425" tIns="91425" rIns="91425" bIns="91425" anchor="t" anchorCtr="0">
            <a:noAutofit/>
          </a:bodyPr>
          <a:lstStyle/>
          <a:p>
            <a:pPr marL="457200" lvl="0" indent="-419100" rtl="0">
              <a:spcBef>
                <a:spcPts val="0"/>
              </a:spcBef>
              <a:spcAft>
                <a:spcPts val="0"/>
              </a:spcAft>
              <a:buClr>
                <a:schemeClr val="dk1"/>
              </a:buClr>
              <a:buSzPts val="3000"/>
              <a:buChar char="-"/>
            </a:pPr>
            <a:r>
              <a:rPr lang="fr" sz="3000">
                <a:solidFill>
                  <a:schemeClr val="dk1"/>
                </a:solidFill>
              </a:rPr>
              <a:t>JMFS et JMFP</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Cadre posé</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Arguments utilisés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Demandes à l’égard du public</a:t>
            </a:r>
            <a:endParaRPr sz="3000">
              <a:solidFill>
                <a:schemeClr val="dk1"/>
              </a:solidFill>
            </a:endParaRPr>
          </a:p>
          <a:p>
            <a:pPr marL="0" lvl="0" indent="0" rtl="0">
              <a:spcBef>
                <a:spcPts val="0"/>
              </a:spcBef>
              <a:spcAft>
                <a:spcPts val="0"/>
              </a:spcAft>
              <a:buNone/>
            </a:pPr>
            <a:endParaRPr sz="30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51"/>
        <p:cNvGrpSpPr/>
        <p:nvPr/>
      </p:nvGrpSpPr>
      <p:grpSpPr>
        <a:xfrm>
          <a:off x="0" y="0"/>
          <a:ext cx="0" cy="0"/>
          <a:chOff x="0" y="0"/>
          <a:chExt cx="0" cy="0"/>
        </a:xfrm>
      </p:grpSpPr>
      <p:pic>
        <p:nvPicPr>
          <p:cNvPr id="252" name="Google Shape;252;p39"/>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53" name="Google Shape;253;p39"/>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2.3 Comment ?</a:t>
            </a:r>
            <a:endParaRPr sz="3000"/>
          </a:p>
        </p:txBody>
      </p:sp>
      <p:sp>
        <p:nvSpPr>
          <p:cNvPr id="254" name="Google Shape;254;p39"/>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chemeClr val="dk1"/>
              </a:solidFill>
            </a:endParaRPr>
          </a:p>
          <a:p>
            <a:pPr marL="0" lvl="0" indent="0" algn="ctr" rtl="0">
              <a:spcBef>
                <a:spcPts val="0"/>
              </a:spcBef>
              <a:spcAft>
                <a:spcPts val="0"/>
              </a:spcAft>
              <a:buNone/>
            </a:pPr>
            <a:r>
              <a:rPr lang="fr" sz="3000" b="1">
                <a:solidFill>
                  <a:schemeClr val="dk1"/>
                </a:solidFill>
              </a:rPr>
              <a:t>Stratégie de politisation</a:t>
            </a:r>
            <a:endParaRPr sz="3000" b="1">
              <a:solidFill>
                <a:schemeClr val="dk1"/>
              </a:solidFill>
            </a:endParaRPr>
          </a:p>
          <a:p>
            <a:pPr marL="0" lvl="0" indent="0" algn="ctr" rtl="0">
              <a:spcBef>
                <a:spcPts val="0"/>
              </a:spcBef>
              <a:spcAft>
                <a:spcPts val="0"/>
              </a:spcAft>
              <a:buNone/>
            </a:pPr>
            <a:endParaRPr sz="3000" b="1">
              <a:solidFill>
                <a:schemeClr val="dk1"/>
              </a:solidFill>
            </a:endParaRPr>
          </a:p>
          <a:p>
            <a:pPr marL="0" lvl="0" indent="0" algn="ctr" rtl="0">
              <a:spcBef>
                <a:spcPts val="0"/>
              </a:spcBef>
              <a:spcAft>
                <a:spcPts val="0"/>
              </a:spcAft>
              <a:buNone/>
            </a:pPr>
            <a:r>
              <a:rPr lang="fr" sz="3000" b="1">
                <a:solidFill>
                  <a:schemeClr val="dk1"/>
                </a:solidFill>
              </a:rPr>
              <a:t>Une évidence… vraiment ?</a:t>
            </a:r>
            <a:endParaRPr sz="3000"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58"/>
        <p:cNvGrpSpPr/>
        <p:nvPr/>
      </p:nvGrpSpPr>
      <p:grpSpPr>
        <a:xfrm>
          <a:off x="0" y="0"/>
          <a:ext cx="0" cy="0"/>
          <a:chOff x="0" y="0"/>
          <a:chExt cx="0" cy="0"/>
        </a:xfrm>
      </p:grpSpPr>
      <p:pic>
        <p:nvPicPr>
          <p:cNvPr id="259" name="Google Shape;259;p40"/>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60" name="Google Shape;260;p40"/>
          <p:cNvSpPr txBox="1"/>
          <p:nvPr/>
        </p:nvSpPr>
        <p:spPr>
          <a:xfrm>
            <a:off x="796650" y="2130750"/>
            <a:ext cx="75507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 Exemples concrets:</a:t>
            </a:r>
            <a:endParaRPr sz="3600" b="1"/>
          </a:p>
          <a:p>
            <a:pPr marL="0" lvl="0" indent="0" algn="ctr" rtl="0">
              <a:spcBef>
                <a:spcPts val="0"/>
              </a:spcBef>
              <a:spcAft>
                <a:spcPts val="0"/>
              </a:spcAft>
              <a:buNone/>
            </a:pPr>
            <a:r>
              <a:rPr lang="fr" sz="3600" b="1"/>
              <a:t>enquêtes en abattoirs</a:t>
            </a:r>
            <a:endParaRPr sz="3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64"/>
        <p:cNvGrpSpPr/>
        <p:nvPr/>
      </p:nvGrpSpPr>
      <p:grpSpPr>
        <a:xfrm>
          <a:off x="0" y="0"/>
          <a:ext cx="0" cy="0"/>
          <a:chOff x="0" y="0"/>
          <a:chExt cx="0" cy="0"/>
        </a:xfrm>
      </p:grpSpPr>
      <p:pic>
        <p:nvPicPr>
          <p:cNvPr id="265" name="Google Shape;265;p41"/>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66" name="Google Shape;266;p41"/>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3.1 Contexte</a:t>
            </a:r>
            <a:endParaRPr sz="3000"/>
          </a:p>
        </p:txBody>
      </p:sp>
      <p:sp>
        <p:nvSpPr>
          <p:cNvPr id="267" name="Google Shape;267;p41"/>
          <p:cNvSpPr txBox="1"/>
          <p:nvPr/>
        </p:nvSpPr>
        <p:spPr>
          <a:xfrm>
            <a:off x="639900" y="926200"/>
            <a:ext cx="7606200" cy="3410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“Derrière les portes”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Vague de vidéos de L214</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Reportage de la télé suisse “Ma vie de côtelette”</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Vidéo de Virginia Markus (abattoir de Rolle)</a:t>
            </a:r>
            <a:endParaRPr sz="3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69" name="Google Shape;69;p15"/>
          <p:cNvSpPr txBox="1"/>
          <p:nvPr/>
        </p:nvSpPr>
        <p:spPr>
          <a:xfrm>
            <a:off x="796650" y="2130750"/>
            <a:ext cx="7550700" cy="882000"/>
          </a:xfrm>
          <a:prstGeom prst="rect">
            <a:avLst/>
          </a:prstGeom>
          <a:noFill/>
          <a:ln>
            <a:noFill/>
          </a:ln>
        </p:spPr>
        <p:txBody>
          <a:bodyPr spcFirstLastPara="1" wrap="square" lIns="91425" tIns="91425" rIns="91425" bIns="91425" anchor="t" anchorCtr="0">
            <a:noAutofit/>
          </a:bodyPr>
          <a:lstStyle/>
          <a:p>
            <a:pPr marL="457200" lvl="0" indent="-457200" algn="ctr" rtl="0">
              <a:spcBef>
                <a:spcPts val="0"/>
              </a:spcBef>
              <a:spcAft>
                <a:spcPts val="0"/>
              </a:spcAft>
              <a:buSzPts val="3600"/>
              <a:buAutoNum type="arabicPeriod"/>
            </a:pPr>
            <a:r>
              <a:rPr lang="fr" sz="3600" b="1"/>
              <a:t>Contexte suisse</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71"/>
        <p:cNvGrpSpPr/>
        <p:nvPr/>
      </p:nvGrpSpPr>
      <p:grpSpPr>
        <a:xfrm>
          <a:off x="0" y="0"/>
          <a:ext cx="0" cy="0"/>
          <a:chOff x="0" y="0"/>
          <a:chExt cx="0" cy="0"/>
        </a:xfrm>
      </p:grpSpPr>
      <p:pic>
        <p:nvPicPr>
          <p:cNvPr id="272" name="Google Shape;272;p42"/>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73" name="Google Shape;273;p42"/>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3.2 Contenu des images</a:t>
            </a:r>
            <a:endParaRPr sz="3000"/>
          </a:p>
        </p:txBody>
      </p:sp>
      <p:sp>
        <p:nvSpPr>
          <p:cNvPr id="274" name="Google Shape;274;p42"/>
          <p:cNvSpPr txBox="1"/>
          <p:nvPr/>
        </p:nvSpPr>
        <p:spPr>
          <a:xfrm>
            <a:off x="639900" y="926200"/>
            <a:ext cx="3781500" cy="2316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u="sng">
                <a:solidFill>
                  <a:schemeClr val="hlink"/>
                </a:solidFill>
                <a:hlinkClick r:id="rId4"/>
              </a:rPr>
              <a:t>Enquête d’Avenches</a:t>
            </a: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u="sng">
                <a:solidFill>
                  <a:schemeClr val="hlink"/>
                </a:solidFill>
                <a:hlinkClick r:id="rId5"/>
              </a:rPr>
              <a:t>Enquête de Moudon</a:t>
            </a:r>
            <a:endParaRPr sz="3000">
              <a:solidFill>
                <a:schemeClr val="dk1"/>
              </a:solidFill>
            </a:endParaRPr>
          </a:p>
        </p:txBody>
      </p:sp>
      <p:pic>
        <p:nvPicPr>
          <p:cNvPr id="275" name="Google Shape;275;p42"/>
          <p:cNvPicPr preferRelativeResize="0"/>
          <p:nvPr/>
        </p:nvPicPr>
        <p:blipFill>
          <a:blip r:embed="rId6">
            <a:alphaModFix/>
          </a:blip>
          <a:stretch>
            <a:fillRect/>
          </a:stretch>
        </p:blipFill>
        <p:spPr>
          <a:xfrm>
            <a:off x="4814125" y="882000"/>
            <a:ext cx="3781499" cy="33309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79"/>
        <p:cNvGrpSpPr/>
        <p:nvPr/>
      </p:nvGrpSpPr>
      <p:grpSpPr>
        <a:xfrm>
          <a:off x="0" y="0"/>
          <a:ext cx="0" cy="0"/>
          <a:chOff x="0" y="0"/>
          <a:chExt cx="0" cy="0"/>
        </a:xfrm>
      </p:grpSpPr>
      <p:pic>
        <p:nvPicPr>
          <p:cNvPr id="280" name="Google Shape;280;p43"/>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81" name="Google Shape;281;p43"/>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3.2 Contenu des images</a:t>
            </a:r>
            <a:endParaRPr sz="3000"/>
          </a:p>
        </p:txBody>
      </p:sp>
      <p:sp>
        <p:nvSpPr>
          <p:cNvPr id="282" name="Google Shape;282;p43"/>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a:solidFill>
                  <a:schemeClr val="dk1"/>
                </a:solidFill>
              </a:rPr>
              <a:t>Possibilité de mettre l’accent sur:</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Les illégalités (mineures)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L’injustice du meurtre</a:t>
            </a: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			                 </a:t>
            </a:r>
            <a:r>
              <a:rPr lang="fr" sz="3000" b="1">
                <a:solidFill>
                  <a:schemeClr val="dk1"/>
                </a:solidFill>
              </a:rPr>
              <a:t>VS</a:t>
            </a:r>
            <a:endParaRPr sz="3000" b="1">
              <a:solidFill>
                <a:schemeClr val="dk1"/>
              </a:solidFill>
            </a:endParaRPr>
          </a:p>
        </p:txBody>
      </p:sp>
      <p:pic>
        <p:nvPicPr>
          <p:cNvPr id="283" name="Google Shape;283;p43"/>
          <p:cNvPicPr preferRelativeResize="0"/>
          <p:nvPr/>
        </p:nvPicPr>
        <p:blipFill>
          <a:blip r:embed="rId4">
            <a:alphaModFix/>
          </a:blip>
          <a:stretch>
            <a:fillRect/>
          </a:stretch>
        </p:blipFill>
        <p:spPr>
          <a:xfrm>
            <a:off x="330025" y="2939850"/>
            <a:ext cx="3363450" cy="2061475"/>
          </a:xfrm>
          <a:prstGeom prst="rect">
            <a:avLst/>
          </a:prstGeom>
          <a:noFill/>
          <a:ln>
            <a:noFill/>
          </a:ln>
        </p:spPr>
      </p:pic>
      <p:pic>
        <p:nvPicPr>
          <p:cNvPr id="284" name="Google Shape;284;p43"/>
          <p:cNvPicPr preferRelativeResize="0"/>
          <p:nvPr/>
        </p:nvPicPr>
        <p:blipFill>
          <a:blip r:embed="rId5">
            <a:alphaModFix/>
          </a:blip>
          <a:stretch>
            <a:fillRect/>
          </a:stretch>
        </p:blipFill>
        <p:spPr>
          <a:xfrm>
            <a:off x="4578125" y="2892962"/>
            <a:ext cx="3232875" cy="2155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88"/>
        <p:cNvGrpSpPr/>
        <p:nvPr/>
      </p:nvGrpSpPr>
      <p:grpSpPr>
        <a:xfrm>
          <a:off x="0" y="0"/>
          <a:ext cx="0" cy="0"/>
          <a:chOff x="0" y="0"/>
          <a:chExt cx="0" cy="0"/>
        </a:xfrm>
      </p:grpSpPr>
      <p:pic>
        <p:nvPicPr>
          <p:cNvPr id="289" name="Google Shape;289;p44"/>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90" name="Google Shape;290;p44"/>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3.2 Contenu des images</a:t>
            </a:r>
            <a:endParaRPr sz="3000"/>
          </a:p>
        </p:txBody>
      </p:sp>
      <p:sp>
        <p:nvSpPr>
          <p:cNvPr id="291" name="Google Shape;291;p44"/>
          <p:cNvSpPr txBox="1"/>
          <p:nvPr/>
        </p:nvSpPr>
        <p:spPr>
          <a:xfrm>
            <a:off x="614700" y="904125"/>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Notre communication:</a:t>
            </a:r>
            <a:endParaRPr sz="3000" b="1">
              <a:solidFill>
                <a:schemeClr val="dk1"/>
              </a:solidFill>
            </a:endParaRPr>
          </a:p>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Résistance des animaux</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Pratiques standards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Petit abattoir local</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“Électrocuté avant d’être égorgés”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Tués les uns devant les autres</a:t>
            </a:r>
            <a:endParaRPr sz="30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5"/>
        <p:cNvGrpSpPr/>
        <p:nvPr/>
      </p:nvGrpSpPr>
      <p:grpSpPr>
        <a:xfrm>
          <a:off x="0" y="0"/>
          <a:ext cx="0" cy="0"/>
          <a:chOff x="0" y="0"/>
          <a:chExt cx="0" cy="0"/>
        </a:xfrm>
      </p:grpSpPr>
      <p:pic>
        <p:nvPicPr>
          <p:cNvPr id="296" name="Google Shape;296;p45"/>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297" name="Google Shape;297;p45"/>
          <p:cNvSpPr txBox="1"/>
          <p:nvPr/>
        </p:nvSpPr>
        <p:spPr>
          <a:xfrm>
            <a:off x="614700" y="904125"/>
            <a:ext cx="7914600" cy="3335100"/>
          </a:xfrm>
          <a:prstGeom prst="rect">
            <a:avLst/>
          </a:prstGeom>
          <a:noFill/>
          <a:ln>
            <a:noFill/>
          </a:ln>
        </p:spPr>
        <p:txBody>
          <a:bodyPr spcFirstLastPara="1" wrap="square" lIns="91425" tIns="91425" rIns="91425" bIns="91425" anchor="t" anchorCtr="0">
            <a:noAutofit/>
          </a:bodyPr>
          <a:lstStyle/>
          <a:p>
            <a:pPr marL="0" lvl="0" indent="0" rtl="0">
              <a:lnSpc>
                <a:spcPct val="123214"/>
              </a:lnSpc>
              <a:spcBef>
                <a:spcPts val="0"/>
              </a:spcBef>
              <a:spcAft>
                <a:spcPts val="0"/>
              </a:spcAft>
              <a:buNone/>
            </a:pPr>
            <a:r>
              <a:rPr lang="fr" sz="3000" b="1"/>
              <a:t>Communiqué de presse</a:t>
            </a:r>
            <a:endParaRPr sz="3000" b="1"/>
          </a:p>
          <a:p>
            <a:pPr marL="0" lvl="0" indent="0" rtl="0">
              <a:lnSpc>
                <a:spcPct val="123214"/>
              </a:lnSpc>
              <a:spcBef>
                <a:spcPts val="800"/>
              </a:spcBef>
              <a:spcAft>
                <a:spcPts val="0"/>
              </a:spcAft>
              <a:buNone/>
            </a:pPr>
            <a:r>
              <a:rPr lang="fr" i="1"/>
              <a:t>Cet abattoir met en avant l’aspect local sur son site internet et se vante de fournir les boucheries artisanales de la région. L’association vise donc à démentir l’idée reçue selon laquelle les abattoirs et les boucheries régionaux seraient nécessairement plus respectueux du bien-être des animaux.</a:t>
            </a:r>
            <a:endParaRPr i="1"/>
          </a:p>
          <a:p>
            <a:pPr marL="0" lvl="0" indent="0" rtl="0">
              <a:lnSpc>
                <a:spcPct val="123214"/>
              </a:lnSpc>
              <a:spcBef>
                <a:spcPts val="800"/>
              </a:spcBef>
              <a:spcAft>
                <a:spcPts val="0"/>
              </a:spcAft>
              <a:buNone/>
            </a:pPr>
            <a:r>
              <a:rPr lang="fr" i="1"/>
              <a:t>Pia Shazar, porte parole de l’association commente: “Local ou non, le problème avec l’abattage reste le même: </a:t>
            </a:r>
            <a:r>
              <a:rPr lang="fr" b="1" i="1"/>
              <a:t>on tue des animaux contre leur gré et cela ne peut donc se faire que de manière violente.</a:t>
            </a:r>
            <a:r>
              <a:rPr lang="fr" i="1"/>
              <a:t>”</a:t>
            </a:r>
            <a:endParaRPr i="1"/>
          </a:p>
          <a:p>
            <a:pPr marL="0" lvl="0" indent="0" rtl="0">
              <a:lnSpc>
                <a:spcPct val="123214"/>
              </a:lnSpc>
              <a:spcBef>
                <a:spcPts val="800"/>
              </a:spcBef>
              <a:spcAft>
                <a:spcPts val="800"/>
              </a:spcAft>
              <a:buNone/>
            </a:pPr>
            <a:r>
              <a:rPr lang="fr" i="1"/>
              <a:t>Au sujet de cette enquête, Pia Shazar explique: “Les abattoirs sont une institution résolument spéciste qui illustre le mépris de notre société à l’égard des droits les plus fondamentaux des animaux. Nos images révèlent un massacre injustifiable face auquel il est urgent que nous nous mobilisions tou-te-s. Chaque personne éprise de justice devrait exiger la fermeture des abattoirs”.</a:t>
            </a:r>
            <a:endParaRPr b="1">
              <a:solidFill>
                <a:schemeClr val="dk1"/>
              </a:solidFill>
            </a:endParaRPr>
          </a:p>
        </p:txBody>
      </p:sp>
      <p:sp>
        <p:nvSpPr>
          <p:cNvPr id="298" name="Google Shape;298;p45"/>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02"/>
        <p:cNvGrpSpPr/>
        <p:nvPr/>
      </p:nvGrpSpPr>
      <p:grpSpPr>
        <a:xfrm>
          <a:off x="0" y="0"/>
          <a:ext cx="0" cy="0"/>
          <a:chOff x="0" y="0"/>
          <a:chExt cx="0" cy="0"/>
        </a:xfrm>
      </p:grpSpPr>
      <p:pic>
        <p:nvPicPr>
          <p:cNvPr id="303" name="Google Shape;303;p46"/>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04" name="Google Shape;304;p46"/>
          <p:cNvSpPr txBox="1"/>
          <p:nvPr/>
        </p:nvSpPr>
        <p:spPr>
          <a:xfrm>
            <a:off x="614700" y="904125"/>
            <a:ext cx="7914600" cy="3335100"/>
          </a:xfrm>
          <a:prstGeom prst="rect">
            <a:avLst/>
          </a:prstGeom>
          <a:noFill/>
          <a:ln>
            <a:noFill/>
          </a:ln>
        </p:spPr>
        <p:txBody>
          <a:bodyPr spcFirstLastPara="1" wrap="square" lIns="91425" tIns="91425" rIns="91425" bIns="91425" anchor="t" anchorCtr="0">
            <a:noAutofit/>
          </a:bodyPr>
          <a:lstStyle/>
          <a:p>
            <a:pPr marL="0" lvl="0" indent="0" rtl="0">
              <a:lnSpc>
                <a:spcPct val="123214"/>
              </a:lnSpc>
              <a:spcBef>
                <a:spcPts val="0"/>
              </a:spcBef>
              <a:spcAft>
                <a:spcPts val="0"/>
              </a:spcAft>
              <a:buNone/>
            </a:pPr>
            <a:r>
              <a:rPr lang="fr" sz="3000" b="1"/>
              <a:t>Site web</a:t>
            </a:r>
            <a:endParaRPr sz="3000" b="1"/>
          </a:p>
          <a:p>
            <a:pPr marL="0" lvl="0" indent="0" rtl="0">
              <a:lnSpc>
                <a:spcPct val="123214"/>
              </a:lnSpc>
              <a:spcBef>
                <a:spcPts val="800"/>
              </a:spcBef>
              <a:spcAft>
                <a:spcPts val="0"/>
              </a:spcAft>
              <a:buNone/>
            </a:pPr>
            <a:endParaRPr sz="3000" b="1"/>
          </a:p>
          <a:p>
            <a:pPr marL="0" lvl="0" indent="0" algn="ctr" rtl="0">
              <a:lnSpc>
                <a:spcPct val="123214"/>
              </a:lnSpc>
              <a:spcBef>
                <a:spcPts val="800"/>
              </a:spcBef>
              <a:spcAft>
                <a:spcPts val="800"/>
              </a:spcAft>
              <a:buNone/>
            </a:pPr>
            <a:r>
              <a:rPr lang="fr" sz="3000" b="1" u="sng">
                <a:solidFill>
                  <a:schemeClr val="hlink"/>
                </a:solidFill>
                <a:hlinkClick r:id="rId4"/>
              </a:rPr>
              <a:t>www.abattoirs-suisses.ch</a:t>
            </a:r>
            <a:endParaRPr sz="3000" b="1"/>
          </a:p>
        </p:txBody>
      </p:sp>
      <p:sp>
        <p:nvSpPr>
          <p:cNvPr id="305" name="Google Shape;305;p46"/>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09"/>
        <p:cNvGrpSpPr/>
        <p:nvPr/>
      </p:nvGrpSpPr>
      <p:grpSpPr>
        <a:xfrm>
          <a:off x="0" y="0"/>
          <a:ext cx="0" cy="0"/>
          <a:chOff x="0" y="0"/>
          <a:chExt cx="0" cy="0"/>
        </a:xfrm>
      </p:grpSpPr>
      <p:pic>
        <p:nvPicPr>
          <p:cNvPr id="310" name="Google Shape;310;p47"/>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11" name="Google Shape;311;p47"/>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graphicFrame>
        <p:nvGraphicFramePr>
          <p:cNvPr id="312" name="Google Shape;312;p47"/>
          <p:cNvGraphicFramePr/>
          <p:nvPr/>
        </p:nvGraphicFramePr>
        <p:xfrm>
          <a:off x="135750" y="882005"/>
          <a:ext cx="8283075" cy="4251440"/>
        </p:xfrm>
        <a:graphic>
          <a:graphicData uri="http://schemas.openxmlformats.org/drawingml/2006/table">
            <a:tbl>
              <a:tblPr>
                <a:noFill/>
                <a:tableStyleId>{F395BB00-D8CB-4D18-959F-B50D6204C996}</a:tableStyleId>
              </a:tblPr>
              <a:tblGrid>
                <a:gridCol w="2761025"/>
                <a:gridCol w="2761025"/>
                <a:gridCol w="2761025"/>
              </a:tblGrid>
              <a:tr h="493750">
                <a:tc>
                  <a:txBody>
                    <a:bodyPr/>
                    <a:lstStyle/>
                    <a:p>
                      <a:pPr marL="0" lvl="0" indent="0">
                        <a:spcBef>
                          <a:spcPts val="0"/>
                        </a:spcBef>
                        <a:spcAft>
                          <a:spcPts val="0"/>
                        </a:spcAft>
                        <a:buNone/>
                      </a:pPr>
                      <a:endParaRPr sz="1800"/>
                    </a:p>
                  </a:txBody>
                  <a:tcPr marL="91425" marR="91425" marT="91425" marB="91425"/>
                </a:tc>
                <a:tc>
                  <a:txBody>
                    <a:bodyPr/>
                    <a:lstStyle/>
                    <a:p>
                      <a:pPr marL="0" lvl="0" indent="0">
                        <a:spcBef>
                          <a:spcPts val="0"/>
                        </a:spcBef>
                        <a:spcAft>
                          <a:spcPts val="0"/>
                        </a:spcAft>
                        <a:buNone/>
                      </a:pPr>
                      <a:r>
                        <a:rPr lang="fr" sz="1800" b="1"/>
                        <a:t>France</a:t>
                      </a:r>
                      <a:endParaRPr sz="1800" b="1"/>
                    </a:p>
                  </a:txBody>
                  <a:tcPr marL="91425" marR="91425" marT="91425" marB="91425"/>
                </a:tc>
                <a:tc>
                  <a:txBody>
                    <a:bodyPr/>
                    <a:lstStyle/>
                    <a:p>
                      <a:pPr marL="0" lvl="0" indent="0">
                        <a:spcBef>
                          <a:spcPts val="0"/>
                        </a:spcBef>
                        <a:spcAft>
                          <a:spcPts val="0"/>
                        </a:spcAft>
                        <a:buNone/>
                      </a:pPr>
                      <a:r>
                        <a:rPr lang="fr" sz="1800" b="1"/>
                        <a:t>Suisse</a:t>
                      </a:r>
                      <a:endParaRPr sz="1800" b="1"/>
                    </a:p>
                  </a:txBody>
                  <a:tcPr marL="91425" marR="91425" marT="91425" marB="91425"/>
                </a:tc>
              </a:tr>
              <a:tr h="493750">
                <a:tc>
                  <a:txBody>
                    <a:bodyPr/>
                    <a:lstStyle/>
                    <a:p>
                      <a:pPr marL="0" lvl="0" indent="0">
                        <a:spcBef>
                          <a:spcPts val="0"/>
                        </a:spcBef>
                        <a:spcAft>
                          <a:spcPts val="0"/>
                        </a:spcAft>
                        <a:buNone/>
                      </a:pPr>
                      <a:r>
                        <a:rPr lang="fr" sz="1800" b="1"/>
                        <a:t>Irrégularités</a:t>
                      </a:r>
                      <a:endParaRPr sz="1800" b="1"/>
                    </a:p>
                  </a:txBody>
                  <a:tcPr marL="91425" marR="91425" marT="91425" marB="91425"/>
                </a:tc>
                <a:tc>
                  <a:txBody>
                    <a:bodyPr/>
                    <a:lstStyle/>
                    <a:p>
                      <a:pPr marL="0" lvl="0" indent="0">
                        <a:spcBef>
                          <a:spcPts val="0"/>
                        </a:spcBef>
                        <a:spcAft>
                          <a:spcPts val="0"/>
                        </a:spcAft>
                        <a:buNone/>
                      </a:pPr>
                      <a:r>
                        <a:rPr lang="fr" sz="1800"/>
                        <a:t>Flagrantes</a:t>
                      </a:r>
                      <a:endParaRPr sz="1800"/>
                    </a:p>
                  </a:txBody>
                  <a:tcPr marL="91425" marR="91425" marT="91425" marB="91425"/>
                </a:tc>
                <a:tc>
                  <a:txBody>
                    <a:bodyPr/>
                    <a:lstStyle/>
                    <a:p>
                      <a:pPr marL="0" lvl="0" indent="0">
                        <a:spcBef>
                          <a:spcPts val="0"/>
                        </a:spcBef>
                        <a:spcAft>
                          <a:spcPts val="0"/>
                        </a:spcAft>
                        <a:buNone/>
                      </a:pPr>
                      <a:r>
                        <a:rPr lang="fr" sz="1800"/>
                        <a:t>Quasi absente</a:t>
                      </a:r>
                      <a:endParaRPr sz="1800"/>
                    </a:p>
                  </a:txBody>
                  <a:tcPr marL="91425" marR="91425" marT="91425" marB="91425"/>
                </a:tc>
              </a:tr>
              <a:tr h="489000">
                <a:tc>
                  <a:txBody>
                    <a:bodyPr/>
                    <a:lstStyle/>
                    <a:p>
                      <a:pPr marL="0" lvl="0" indent="0">
                        <a:spcBef>
                          <a:spcPts val="0"/>
                        </a:spcBef>
                        <a:spcAft>
                          <a:spcPts val="0"/>
                        </a:spcAft>
                        <a:buNone/>
                      </a:pPr>
                      <a:r>
                        <a:rPr lang="fr" sz="1800" b="1"/>
                        <a:t>Employés d’abattoir</a:t>
                      </a:r>
                      <a:endParaRPr sz="1800" b="1"/>
                    </a:p>
                  </a:txBody>
                  <a:tcPr marL="91425" marR="91425" marT="91425" marB="91425"/>
                </a:tc>
                <a:tc>
                  <a:txBody>
                    <a:bodyPr/>
                    <a:lstStyle/>
                    <a:p>
                      <a:pPr marL="0" lvl="0" indent="0">
                        <a:spcBef>
                          <a:spcPts val="0"/>
                        </a:spcBef>
                        <a:spcAft>
                          <a:spcPts val="0"/>
                        </a:spcAft>
                        <a:buNone/>
                      </a:pPr>
                      <a:r>
                        <a:rPr lang="fr" sz="1800"/>
                        <a:t>Maltraitances</a:t>
                      </a:r>
                      <a:endParaRPr sz="1800"/>
                    </a:p>
                  </a:txBody>
                  <a:tcPr marL="91425" marR="91425" marT="91425" marB="91425"/>
                </a:tc>
                <a:tc>
                  <a:txBody>
                    <a:bodyPr/>
                    <a:lstStyle/>
                    <a:p>
                      <a:pPr marL="0" lvl="0" indent="0">
                        <a:spcBef>
                          <a:spcPts val="0"/>
                        </a:spcBef>
                        <a:spcAft>
                          <a:spcPts val="0"/>
                        </a:spcAft>
                        <a:buNone/>
                      </a:pPr>
                      <a:r>
                        <a:rPr lang="fr" sz="1800"/>
                        <a:t>“Ils font du super boulot.”</a:t>
                      </a:r>
                      <a:endParaRPr sz="1800"/>
                    </a:p>
                  </a:txBody>
                  <a:tcPr marL="91425" marR="91425" marT="91425" marB="91425"/>
                </a:tc>
              </a:tr>
              <a:tr h="489000">
                <a:tc>
                  <a:txBody>
                    <a:bodyPr/>
                    <a:lstStyle/>
                    <a:p>
                      <a:pPr marL="0" lvl="0" indent="0">
                        <a:spcBef>
                          <a:spcPts val="0"/>
                        </a:spcBef>
                        <a:spcAft>
                          <a:spcPts val="0"/>
                        </a:spcAft>
                        <a:buNone/>
                      </a:pPr>
                      <a:r>
                        <a:rPr lang="fr" sz="1800" b="1"/>
                        <a:t>Plainte contre l’abattoir</a:t>
                      </a:r>
                      <a:endParaRPr sz="1800" b="1"/>
                    </a:p>
                  </a:txBody>
                  <a:tcPr marL="91425" marR="91425" marT="91425" marB="91425"/>
                </a:tc>
                <a:tc>
                  <a:txBody>
                    <a:bodyPr/>
                    <a:lstStyle/>
                    <a:p>
                      <a:pPr marL="0" lvl="0" indent="0">
                        <a:spcBef>
                          <a:spcPts val="0"/>
                        </a:spcBef>
                        <a:spcAft>
                          <a:spcPts val="0"/>
                        </a:spcAft>
                        <a:buNone/>
                      </a:pPr>
                      <a:r>
                        <a:rPr lang="fr" sz="1800"/>
                        <a:t>Oui</a:t>
                      </a:r>
                      <a:endParaRPr sz="1800"/>
                    </a:p>
                  </a:txBody>
                  <a:tcPr marL="91425" marR="91425" marT="91425" marB="91425"/>
                </a:tc>
                <a:tc>
                  <a:txBody>
                    <a:bodyPr/>
                    <a:lstStyle/>
                    <a:p>
                      <a:pPr marL="0" lvl="0" indent="0">
                        <a:spcBef>
                          <a:spcPts val="0"/>
                        </a:spcBef>
                        <a:spcAft>
                          <a:spcPts val="0"/>
                        </a:spcAft>
                        <a:buNone/>
                      </a:pPr>
                      <a:r>
                        <a:rPr lang="fr" sz="1800"/>
                        <a:t>Pour meurtre</a:t>
                      </a:r>
                      <a:endParaRPr sz="1800"/>
                    </a:p>
                  </a:txBody>
                  <a:tcPr marL="91425" marR="91425" marT="91425" marB="91425"/>
                </a:tc>
              </a:tr>
              <a:tr h="493750">
                <a:tc>
                  <a:txBody>
                    <a:bodyPr/>
                    <a:lstStyle/>
                    <a:p>
                      <a:pPr marL="0" lvl="0" indent="0">
                        <a:spcBef>
                          <a:spcPts val="0"/>
                        </a:spcBef>
                        <a:spcAft>
                          <a:spcPts val="0"/>
                        </a:spcAft>
                        <a:buNone/>
                      </a:pPr>
                      <a:r>
                        <a:rPr lang="fr" sz="1800" b="1"/>
                        <a:t>Discours</a:t>
                      </a:r>
                      <a:endParaRPr sz="1800" b="1"/>
                    </a:p>
                  </a:txBody>
                  <a:tcPr marL="91425" marR="91425" marT="91425" marB="91425"/>
                </a:tc>
                <a:tc>
                  <a:txBody>
                    <a:bodyPr/>
                    <a:lstStyle/>
                    <a:p>
                      <a:pPr marL="0" lvl="0" indent="0">
                        <a:spcBef>
                          <a:spcPts val="0"/>
                        </a:spcBef>
                        <a:spcAft>
                          <a:spcPts val="0"/>
                        </a:spcAft>
                        <a:buNone/>
                      </a:pPr>
                      <a:r>
                        <a:rPr lang="fr" sz="1800"/>
                        <a:t>Les irrégularités sont partout. Il faut arrêter tous les abattoirs.</a:t>
                      </a:r>
                      <a:endParaRPr sz="1800"/>
                    </a:p>
                  </a:txBody>
                  <a:tcPr marL="91425" marR="91425" marT="91425" marB="91425"/>
                </a:tc>
                <a:tc>
                  <a:txBody>
                    <a:bodyPr/>
                    <a:lstStyle/>
                    <a:p>
                      <a:pPr marL="0" lvl="0" indent="0">
                        <a:spcBef>
                          <a:spcPts val="0"/>
                        </a:spcBef>
                        <a:spcAft>
                          <a:spcPts val="0"/>
                        </a:spcAft>
                        <a:buNone/>
                      </a:pPr>
                      <a:r>
                        <a:rPr lang="fr" sz="1800"/>
                        <a:t>Un abattoir, c’est un lieu de mort, même si on respecte les normes.</a:t>
                      </a:r>
                      <a:endParaRPr sz="1800"/>
                    </a:p>
                  </a:txBody>
                  <a:tcPr marL="91425" marR="91425" marT="91425" marB="91425"/>
                </a:tc>
              </a:tr>
              <a:tr h="1272425">
                <a:tc>
                  <a:txBody>
                    <a:bodyPr/>
                    <a:lstStyle/>
                    <a:p>
                      <a:pPr marL="0" lvl="0" indent="0" rtl="0">
                        <a:spcBef>
                          <a:spcPts val="0"/>
                        </a:spcBef>
                        <a:spcAft>
                          <a:spcPts val="0"/>
                        </a:spcAft>
                        <a:buNone/>
                      </a:pPr>
                      <a:r>
                        <a:rPr lang="fr" sz="1800" b="1"/>
                        <a:t>Ce que le public a besoin de croire</a:t>
                      </a:r>
                      <a:endParaRPr sz="1800" b="1"/>
                    </a:p>
                  </a:txBody>
                  <a:tcPr marL="91425" marR="91425" marT="91425" marB="91425"/>
                </a:tc>
                <a:tc>
                  <a:txBody>
                    <a:bodyPr/>
                    <a:lstStyle/>
                    <a:p>
                      <a:pPr marL="0" lvl="0" indent="0" rtl="0">
                        <a:spcBef>
                          <a:spcPts val="0"/>
                        </a:spcBef>
                        <a:spcAft>
                          <a:spcPts val="0"/>
                        </a:spcAft>
                        <a:buNone/>
                      </a:pPr>
                      <a:r>
                        <a:rPr lang="fr" sz="1800"/>
                        <a:t>Que tous les abattoirs ne respectent pas la loi.</a:t>
                      </a:r>
                      <a:endParaRPr sz="1800"/>
                    </a:p>
                  </a:txBody>
                  <a:tcPr marL="91425" marR="91425" marT="91425" marB="91425"/>
                </a:tc>
                <a:tc>
                  <a:txBody>
                    <a:bodyPr/>
                    <a:lstStyle/>
                    <a:p>
                      <a:pPr marL="0" lvl="0" indent="0">
                        <a:spcBef>
                          <a:spcPts val="0"/>
                        </a:spcBef>
                        <a:spcAft>
                          <a:spcPts val="0"/>
                        </a:spcAft>
                        <a:buNone/>
                      </a:pPr>
                      <a:r>
                        <a:rPr lang="fr" sz="1800"/>
                        <a:t>Que tous les abattoirs respectent vraiment la loi (et qu’ils soient choqué malgré cela).</a:t>
                      </a:r>
                      <a:endParaRPr sz="1800"/>
                    </a:p>
                  </a:txBody>
                  <a:tcPr marL="91425" marR="91425" marT="91425" marB="91425"/>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16"/>
        <p:cNvGrpSpPr/>
        <p:nvPr/>
      </p:nvGrpSpPr>
      <p:grpSpPr>
        <a:xfrm>
          <a:off x="0" y="0"/>
          <a:ext cx="0" cy="0"/>
          <a:chOff x="0" y="0"/>
          <a:chExt cx="0" cy="0"/>
        </a:xfrm>
      </p:grpSpPr>
      <p:pic>
        <p:nvPicPr>
          <p:cNvPr id="317" name="Google Shape;317;p48"/>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18" name="Google Shape;318;p48"/>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pic>
        <p:nvPicPr>
          <p:cNvPr id="319" name="Google Shape;319;p48"/>
          <p:cNvPicPr preferRelativeResize="0"/>
          <p:nvPr/>
        </p:nvPicPr>
        <p:blipFill>
          <a:blip r:embed="rId4">
            <a:alphaModFix/>
          </a:blip>
          <a:stretch>
            <a:fillRect/>
          </a:stretch>
        </p:blipFill>
        <p:spPr>
          <a:xfrm>
            <a:off x="1595463" y="805975"/>
            <a:ext cx="4204831" cy="3956699"/>
          </a:xfrm>
          <a:prstGeom prst="rect">
            <a:avLst/>
          </a:prstGeom>
          <a:noFill/>
          <a:ln>
            <a:noFill/>
          </a:ln>
        </p:spPr>
      </p:pic>
      <p:sp>
        <p:nvSpPr>
          <p:cNvPr id="320" name="Google Shape;320;p48"/>
          <p:cNvSpPr txBox="1"/>
          <p:nvPr/>
        </p:nvSpPr>
        <p:spPr>
          <a:xfrm>
            <a:off x="2204350" y="3002475"/>
            <a:ext cx="2343600" cy="1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1" name="Google Shape;321;p48"/>
          <p:cNvSpPr txBox="1"/>
          <p:nvPr/>
        </p:nvSpPr>
        <p:spPr>
          <a:xfrm>
            <a:off x="6043000" y="2875075"/>
            <a:ext cx="2087400" cy="188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1800"/>
              <a:t>Mais d’autres militantes ont porté plainte pour mauvais traitements </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25"/>
        <p:cNvGrpSpPr/>
        <p:nvPr/>
      </p:nvGrpSpPr>
      <p:grpSpPr>
        <a:xfrm>
          <a:off x="0" y="0"/>
          <a:ext cx="0" cy="0"/>
          <a:chOff x="0" y="0"/>
          <a:chExt cx="0" cy="0"/>
        </a:xfrm>
      </p:grpSpPr>
      <p:pic>
        <p:nvPicPr>
          <p:cNvPr id="326" name="Google Shape;326;p49"/>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27" name="Google Shape;327;p49"/>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sp>
        <p:nvSpPr>
          <p:cNvPr id="328" name="Google Shape;328;p49"/>
          <p:cNvSpPr txBox="1"/>
          <p:nvPr/>
        </p:nvSpPr>
        <p:spPr>
          <a:xfrm>
            <a:off x="2204350" y="3002475"/>
            <a:ext cx="2343600" cy="12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29" name="Google Shape;329;p49"/>
          <p:cNvPicPr preferRelativeResize="0"/>
          <p:nvPr/>
        </p:nvPicPr>
        <p:blipFill>
          <a:blip r:embed="rId4">
            <a:alphaModFix/>
          </a:blip>
          <a:stretch>
            <a:fillRect/>
          </a:stretch>
        </p:blipFill>
        <p:spPr>
          <a:xfrm>
            <a:off x="3701387" y="928952"/>
            <a:ext cx="4306463" cy="3678992"/>
          </a:xfrm>
          <a:prstGeom prst="rect">
            <a:avLst/>
          </a:prstGeom>
          <a:noFill/>
          <a:ln>
            <a:noFill/>
          </a:ln>
        </p:spPr>
      </p:pic>
      <p:sp>
        <p:nvSpPr>
          <p:cNvPr id="330" name="Google Shape;330;p49"/>
          <p:cNvSpPr txBox="1"/>
          <p:nvPr/>
        </p:nvSpPr>
        <p:spPr>
          <a:xfrm>
            <a:off x="570100" y="1140175"/>
            <a:ext cx="2901000" cy="696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1800"/>
              <a:t>A la suite des images de Virginia Markus: </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34"/>
        <p:cNvGrpSpPr/>
        <p:nvPr/>
      </p:nvGrpSpPr>
      <p:grpSpPr>
        <a:xfrm>
          <a:off x="0" y="0"/>
          <a:ext cx="0" cy="0"/>
          <a:chOff x="0" y="0"/>
          <a:chExt cx="0" cy="0"/>
        </a:xfrm>
      </p:grpSpPr>
      <p:pic>
        <p:nvPicPr>
          <p:cNvPr id="335" name="Google Shape;335;p50"/>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36" name="Google Shape;336;p50"/>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sp>
        <p:nvSpPr>
          <p:cNvPr id="337" name="Google Shape;337;p50"/>
          <p:cNvSpPr txBox="1"/>
          <p:nvPr/>
        </p:nvSpPr>
        <p:spPr>
          <a:xfrm>
            <a:off x="6144325" y="988150"/>
            <a:ext cx="2736600" cy="305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i="1"/>
              <a:t>“Cette entreprise est le parfait exemple de la malhonnêteté de l’industrie de la viande. On veut nous faire croire que les animaux qui sont vendus sont tués dans le “respect”. </a:t>
            </a:r>
            <a:r>
              <a:rPr lang="fr" b="1" i="1"/>
              <a:t>Mais peut-on vraiment tuer avec respect un animal qui ne veut pas mourir?</a:t>
            </a:r>
            <a:r>
              <a:rPr lang="fr" i="1"/>
              <a:t>”</a:t>
            </a:r>
            <a:endParaRPr i="1"/>
          </a:p>
          <a:p>
            <a:pPr marL="0" lvl="0" indent="0">
              <a:spcBef>
                <a:spcPts val="0"/>
              </a:spcBef>
              <a:spcAft>
                <a:spcPts val="0"/>
              </a:spcAft>
              <a:buNone/>
            </a:pPr>
            <a:endParaRPr/>
          </a:p>
          <a:p>
            <a:pPr marL="0" lvl="0" indent="0">
              <a:spcBef>
                <a:spcPts val="0"/>
              </a:spcBef>
              <a:spcAft>
                <a:spcPts val="0"/>
              </a:spcAft>
              <a:buNone/>
            </a:pPr>
            <a:r>
              <a:rPr lang="fr"/>
              <a:t>(Extrait du communiqué de presse)</a:t>
            </a:r>
            <a:endParaRPr/>
          </a:p>
        </p:txBody>
      </p:sp>
      <p:pic>
        <p:nvPicPr>
          <p:cNvPr id="338" name="Google Shape;338;p50"/>
          <p:cNvPicPr preferRelativeResize="0"/>
          <p:nvPr/>
        </p:nvPicPr>
        <p:blipFill>
          <a:blip r:embed="rId4">
            <a:alphaModFix/>
          </a:blip>
          <a:stretch>
            <a:fillRect/>
          </a:stretch>
        </p:blipFill>
        <p:spPr>
          <a:xfrm>
            <a:off x="371275" y="1061750"/>
            <a:ext cx="5667375" cy="3514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42"/>
        <p:cNvGrpSpPr/>
        <p:nvPr/>
      </p:nvGrpSpPr>
      <p:grpSpPr>
        <a:xfrm>
          <a:off x="0" y="0"/>
          <a:ext cx="0" cy="0"/>
          <a:chOff x="0" y="0"/>
          <a:chExt cx="0" cy="0"/>
        </a:xfrm>
      </p:grpSpPr>
      <p:pic>
        <p:nvPicPr>
          <p:cNvPr id="343" name="Google Shape;343;p51"/>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44" name="Google Shape;344;p51"/>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pic>
        <p:nvPicPr>
          <p:cNvPr id="345" name="Google Shape;345;p51"/>
          <p:cNvPicPr preferRelativeResize="0"/>
          <p:nvPr/>
        </p:nvPicPr>
        <p:blipFill>
          <a:blip r:embed="rId4">
            <a:alphaModFix/>
          </a:blip>
          <a:stretch>
            <a:fillRect/>
          </a:stretch>
        </p:blipFill>
        <p:spPr>
          <a:xfrm>
            <a:off x="760525" y="882000"/>
            <a:ext cx="5804669" cy="3956699"/>
          </a:xfrm>
          <a:prstGeom prst="rect">
            <a:avLst/>
          </a:prstGeom>
          <a:noFill/>
          <a:ln>
            <a:noFill/>
          </a:ln>
        </p:spPr>
      </p:pic>
      <p:sp>
        <p:nvSpPr>
          <p:cNvPr id="346" name="Google Shape;346;p51"/>
          <p:cNvSpPr txBox="1"/>
          <p:nvPr/>
        </p:nvSpPr>
        <p:spPr>
          <a:xfrm>
            <a:off x="6942450" y="1304875"/>
            <a:ext cx="2027100" cy="215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1800"/>
              <a:t>Reprise de l’enquête par d’autres associations</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75" name="Google Shape;75;p16"/>
          <p:cNvSpPr txBox="1"/>
          <p:nvPr/>
        </p:nvSpPr>
        <p:spPr>
          <a:xfrm>
            <a:off x="796650" y="0"/>
            <a:ext cx="75507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1.1 Contexte politique</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sp>
        <p:nvSpPr>
          <p:cNvPr id="76" name="Google Shape;76;p16"/>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p>
          <a:p>
            <a:pPr marL="457200" lvl="0" indent="-419100" rtl="0">
              <a:spcBef>
                <a:spcPts val="0"/>
              </a:spcBef>
              <a:spcAft>
                <a:spcPts val="0"/>
              </a:spcAft>
              <a:buSzPts val="3000"/>
              <a:buChar char="-"/>
            </a:pPr>
            <a:r>
              <a:rPr lang="fr" sz="3000"/>
              <a:t>Démocratie directe (initiative populaire et référendum) et ses effets</a:t>
            </a:r>
            <a:endParaRPr sz="3000"/>
          </a:p>
          <a:p>
            <a:pPr marL="0" lvl="0" indent="0" rtl="0">
              <a:spcBef>
                <a:spcPts val="0"/>
              </a:spcBef>
              <a:spcAft>
                <a:spcPts val="0"/>
              </a:spcAft>
              <a:buNone/>
            </a:pPr>
            <a:endParaRPr sz="3000"/>
          </a:p>
          <a:p>
            <a:pPr marL="457200" lvl="0" indent="-419100">
              <a:spcBef>
                <a:spcPts val="0"/>
              </a:spcBef>
              <a:spcAft>
                <a:spcPts val="0"/>
              </a:spcAft>
              <a:buSzPts val="3000"/>
              <a:buChar char="-"/>
            </a:pPr>
            <a:r>
              <a:rPr lang="fr" sz="3000"/>
              <a:t>Fédéralisme et division linguistique</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50"/>
        <p:cNvGrpSpPr/>
        <p:nvPr/>
      </p:nvGrpSpPr>
      <p:grpSpPr>
        <a:xfrm>
          <a:off x="0" y="0"/>
          <a:ext cx="0" cy="0"/>
          <a:chOff x="0" y="0"/>
          <a:chExt cx="0" cy="0"/>
        </a:xfrm>
      </p:grpSpPr>
      <p:pic>
        <p:nvPicPr>
          <p:cNvPr id="351" name="Google Shape;351;p52"/>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52" name="Google Shape;352;p52"/>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3.3 Différence de discours (CH / FR)</a:t>
            </a:r>
            <a:endParaRPr sz="3000"/>
          </a:p>
        </p:txBody>
      </p:sp>
      <p:sp>
        <p:nvSpPr>
          <p:cNvPr id="353" name="Google Shape;353;p52"/>
          <p:cNvSpPr txBox="1"/>
          <p:nvPr/>
        </p:nvSpPr>
        <p:spPr>
          <a:xfrm>
            <a:off x="560875" y="1811800"/>
            <a:ext cx="8436000" cy="215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1800" i="1">
                <a:solidFill>
                  <a:schemeClr val="dk1"/>
                </a:solidFill>
              </a:rPr>
              <a:t>“Swiss animal rights group Pour l’Egalité Animale just released a disturbing undercover investigation of a slaughterhouse in Avenches, Switzerland.</a:t>
            </a:r>
            <a:endParaRPr sz="1800" i="1">
              <a:solidFill>
                <a:schemeClr val="dk1"/>
              </a:solidFill>
            </a:endParaRPr>
          </a:p>
          <a:p>
            <a:pPr marL="0" lvl="0" indent="0">
              <a:spcBef>
                <a:spcPts val="0"/>
              </a:spcBef>
              <a:spcAft>
                <a:spcPts val="0"/>
              </a:spcAft>
              <a:buClr>
                <a:schemeClr val="dk1"/>
              </a:buClr>
              <a:buSzPts val="1100"/>
              <a:buFont typeface="Arial"/>
              <a:buNone/>
            </a:pPr>
            <a:endParaRPr sz="1800" i="1">
              <a:solidFill>
                <a:schemeClr val="dk1"/>
              </a:solidFill>
            </a:endParaRPr>
          </a:p>
          <a:p>
            <a:pPr marL="0" lvl="0" indent="0">
              <a:spcBef>
                <a:spcPts val="0"/>
              </a:spcBef>
              <a:spcAft>
                <a:spcPts val="0"/>
              </a:spcAft>
              <a:buClr>
                <a:schemeClr val="dk1"/>
              </a:buClr>
              <a:buSzPts val="1100"/>
              <a:buFont typeface="Arial"/>
              <a:buNone/>
            </a:pPr>
            <a:r>
              <a:rPr lang="fr" sz="1800" i="1">
                <a:solidFill>
                  <a:schemeClr val="dk1"/>
                </a:solidFill>
              </a:rPr>
              <a:t>Heartbreaking footage shows workers fighting with animals who are desperately trying to save themselves. At one point, two workers struggle to hold down a goat who is battling for his life.</a:t>
            </a:r>
            <a:endParaRPr sz="1800" i="1">
              <a:solidFill>
                <a:schemeClr val="dk1"/>
              </a:solidFill>
            </a:endParaRPr>
          </a:p>
          <a:p>
            <a:pPr marL="0" lvl="0" indent="0">
              <a:spcBef>
                <a:spcPts val="0"/>
              </a:spcBef>
              <a:spcAft>
                <a:spcPts val="0"/>
              </a:spcAft>
              <a:buNone/>
            </a:pPr>
            <a:endParaRPr sz="1800" i="1"/>
          </a:p>
          <a:p>
            <a:pPr marL="0" lvl="0" indent="0" rtl="0">
              <a:spcBef>
                <a:spcPts val="0"/>
              </a:spcBef>
              <a:spcAft>
                <a:spcPts val="0"/>
              </a:spcAft>
              <a:buNone/>
            </a:pPr>
            <a:r>
              <a:rPr lang="fr" sz="1800" b="1" i="1"/>
              <a:t>While many European countries have some of the world’s strictest animal welfare laws, this video proves that there is truly no humane way to kill an animal who wants to live.”</a:t>
            </a:r>
            <a:endParaRPr sz="1800" b="1" i="1"/>
          </a:p>
        </p:txBody>
      </p:sp>
      <p:pic>
        <p:nvPicPr>
          <p:cNvPr id="354" name="Google Shape;354;p52"/>
          <p:cNvPicPr preferRelativeResize="0"/>
          <p:nvPr/>
        </p:nvPicPr>
        <p:blipFill>
          <a:blip r:embed="rId4">
            <a:alphaModFix/>
          </a:blip>
          <a:stretch>
            <a:fillRect/>
          </a:stretch>
        </p:blipFill>
        <p:spPr>
          <a:xfrm>
            <a:off x="3292751" y="626675"/>
            <a:ext cx="2558475" cy="11851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58"/>
        <p:cNvGrpSpPr/>
        <p:nvPr/>
      </p:nvGrpSpPr>
      <p:grpSpPr>
        <a:xfrm>
          <a:off x="0" y="0"/>
          <a:ext cx="0" cy="0"/>
          <a:chOff x="0" y="0"/>
          <a:chExt cx="0" cy="0"/>
        </a:xfrm>
      </p:grpSpPr>
      <p:pic>
        <p:nvPicPr>
          <p:cNvPr id="359" name="Google Shape;359;p53"/>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60" name="Google Shape;360;p53"/>
          <p:cNvSpPr txBox="1"/>
          <p:nvPr/>
        </p:nvSpPr>
        <p:spPr>
          <a:xfrm>
            <a:off x="796650" y="2130750"/>
            <a:ext cx="75507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 Résultats et fonctionnement des médias</a:t>
            </a:r>
            <a:endParaRPr sz="3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64"/>
        <p:cNvGrpSpPr/>
        <p:nvPr/>
      </p:nvGrpSpPr>
      <p:grpSpPr>
        <a:xfrm>
          <a:off x="0" y="0"/>
          <a:ext cx="0" cy="0"/>
          <a:chOff x="0" y="0"/>
          <a:chExt cx="0" cy="0"/>
        </a:xfrm>
      </p:grpSpPr>
      <p:pic>
        <p:nvPicPr>
          <p:cNvPr id="365" name="Google Shape;365;p54"/>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66" name="Google Shape;366;p54"/>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4.1 Faiblesses de la stratégie</a:t>
            </a:r>
            <a:endParaRPr sz="3000"/>
          </a:p>
        </p:txBody>
      </p:sp>
      <p:pic>
        <p:nvPicPr>
          <p:cNvPr id="367" name="Google Shape;367;p54"/>
          <p:cNvPicPr preferRelativeResize="0"/>
          <p:nvPr/>
        </p:nvPicPr>
        <p:blipFill>
          <a:blip r:embed="rId4">
            <a:alphaModFix/>
          </a:blip>
          <a:stretch>
            <a:fillRect/>
          </a:stretch>
        </p:blipFill>
        <p:spPr>
          <a:xfrm>
            <a:off x="405251" y="3193000"/>
            <a:ext cx="7271974" cy="1392225"/>
          </a:xfrm>
          <a:prstGeom prst="rect">
            <a:avLst/>
          </a:prstGeom>
          <a:noFill/>
          <a:ln>
            <a:noFill/>
          </a:ln>
        </p:spPr>
      </p:pic>
      <p:pic>
        <p:nvPicPr>
          <p:cNvPr id="368" name="Google Shape;368;p54"/>
          <p:cNvPicPr preferRelativeResize="0"/>
          <p:nvPr/>
        </p:nvPicPr>
        <p:blipFill>
          <a:blip r:embed="rId5">
            <a:alphaModFix/>
          </a:blip>
          <a:stretch>
            <a:fillRect/>
          </a:stretch>
        </p:blipFill>
        <p:spPr>
          <a:xfrm>
            <a:off x="455938" y="1589900"/>
            <a:ext cx="7170600" cy="1252383"/>
          </a:xfrm>
          <a:prstGeom prst="rect">
            <a:avLst/>
          </a:prstGeom>
          <a:noFill/>
          <a:ln>
            <a:noFill/>
          </a:ln>
        </p:spPr>
      </p:pic>
      <p:sp>
        <p:nvSpPr>
          <p:cNvPr id="369" name="Google Shape;369;p54"/>
          <p:cNvSpPr txBox="1"/>
          <p:nvPr/>
        </p:nvSpPr>
        <p:spPr>
          <a:xfrm>
            <a:off x="614700" y="882000"/>
            <a:ext cx="7825500" cy="315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Recherche de spectaculaire</a:t>
            </a:r>
            <a:endParaRPr sz="30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73"/>
        <p:cNvGrpSpPr/>
        <p:nvPr/>
      </p:nvGrpSpPr>
      <p:grpSpPr>
        <a:xfrm>
          <a:off x="0" y="0"/>
          <a:ext cx="0" cy="0"/>
          <a:chOff x="0" y="0"/>
          <a:chExt cx="0" cy="0"/>
        </a:xfrm>
      </p:grpSpPr>
      <p:pic>
        <p:nvPicPr>
          <p:cNvPr id="374" name="Google Shape;374;p55"/>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75" name="Google Shape;375;p55"/>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4.1 Faiblesses de la stratégie</a:t>
            </a:r>
            <a:endParaRPr sz="3000"/>
          </a:p>
        </p:txBody>
      </p:sp>
      <p:sp>
        <p:nvSpPr>
          <p:cNvPr id="376" name="Google Shape;376;p55"/>
          <p:cNvSpPr txBox="1"/>
          <p:nvPr/>
        </p:nvSpPr>
        <p:spPr>
          <a:xfrm>
            <a:off x="614700" y="882000"/>
            <a:ext cx="7825500" cy="315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Recherche de spectaculaire</a:t>
            </a:r>
            <a:endParaRPr sz="3000" b="1">
              <a:solidFill>
                <a:schemeClr val="dk1"/>
              </a:solidFill>
            </a:endParaRPr>
          </a:p>
          <a:p>
            <a:pPr marL="0" lvl="0" indent="0" rtl="0">
              <a:spcBef>
                <a:spcPts val="0"/>
              </a:spcBef>
              <a:spcAft>
                <a:spcPts val="0"/>
              </a:spcAft>
              <a:buNone/>
            </a:pPr>
            <a:r>
              <a:rPr lang="fr" sz="3000">
                <a:solidFill>
                  <a:schemeClr val="dk1"/>
                </a:solidFill>
              </a:rPr>
              <a:t>Le cas des vitrines cassées - plus de 30</a:t>
            </a:r>
            <a:endParaRPr sz="3000">
              <a:solidFill>
                <a:schemeClr val="dk1"/>
              </a:solidFill>
            </a:endParaRPr>
          </a:p>
          <a:p>
            <a:pPr marL="0" lvl="0" indent="0" rtl="0">
              <a:spcBef>
                <a:spcPts val="0"/>
              </a:spcBef>
              <a:spcAft>
                <a:spcPts val="0"/>
              </a:spcAft>
              <a:buNone/>
            </a:pPr>
            <a:r>
              <a:rPr lang="fr" sz="3000">
                <a:solidFill>
                  <a:schemeClr val="dk1"/>
                </a:solidFill>
              </a:rPr>
              <a:t>articles sur le sujet.</a:t>
            </a:r>
            <a:endParaRPr sz="3000">
              <a:solidFill>
                <a:schemeClr val="dk1"/>
              </a:solidFill>
            </a:endParaRPr>
          </a:p>
        </p:txBody>
      </p:sp>
      <p:pic>
        <p:nvPicPr>
          <p:cNvPr id="377" name="Google Shape;377;p55"/>
          <p:cNvPicPr preferRelativeResize="0"/>
          <p:nvPr/>
        </p:nvPicPr>
        <p:blipFill>
          <a:blip r:embed="rId4">
            <a:alphaModFix/>
          </a:blip>
          <a:stretch>
            <a:fillRect/>
          </a:stretch>
        </p:blipFill>
        <p:spPr>
          <a:xfrm>
            <a:off x="2293263" y="2462125"/>
            <a:ext cx="4468376" cy="2507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81"/>
        <p:cNvGrpSpPr/>
        <p:nvPr/>
      </p:nvGrpSpPr>
      <p:grpSpPr>
        <a:xfrm>
          <a:off x="0" y="0"/>
          <a:ext cx="0" cy="0"/>
          <a:chOff x="0" y="0"/>
          <a:chExt cx="0" cy="0"/>
        </a:xfrm>
      </p:grpSpPr>
      <p:pic>
        <p:nvPicPr>
          <p:cNvPr id="382" name="Google Shape;382;p56"/>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83" name="Google Shape;383;p56"/>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4.1 Faiblesses de la stratégie</a:t>
            </a:r>
            <a:endParaRPr sz="3000"/>
          </a:p>
        </p:txBody>
      </p:sp>
      <p:sp>
        <p:nvSpPr>
          <p:cNvPr id="384" name="Google Shape;384;p56"/>
          <p:cNvSpPr txBox="1"/>
          <p:nvPr/>
        </p:nvSpPr>
        <p:spPr>
          <a:xfrm>
            <a:off x="614700" y="882000"/>
            <a:ext cx="7825500" cy="315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Recherche de spectaculaire</a:t>
            </a:r>
            <a:endParaRPr sz="3000" b="1">
              <a:solidFill>
                <a:schemeClr val="dk1"/>
              </a:solidFill>
            </a:endParaRPr>
          </a:p>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Attrait de l’illégalité</a:t>
            </a:r>
            <a:endParaRPr sz="3000">
              <a:solidFill>
                <a:schemeClr val="dk1"/>
              </a:solidFill>
            </a:endParaRPr>
          </a:p>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Faire monter la véganaise</a:t>
            </a:r>
            <a:endParaRPr sz="3000">
              <a:solidFill>
                <a:schemeClr val="dk1"/>
              </a:solidFill>
            </a:endParaRPr>
          </a:p>
          <a:p>
            <a:pPr marL="457200" lvl="0" indent="0" rtl="0">
              <a:spcBef>
                <a:spcPts val="0"/>
              </a:spcBef>
              <a:spcAft>
                <a:spcPts val="0"/>
              </a:spcAft>
              <a:buNone/>
            </a:pPr>
            <a:r>
              <a:rPr lang="fr" sz="3000">
                <a:solidFill>
                  <a:schemeClr val="dk1"/>
                </a:solidFill>
              </a:rPr>
              <a:t>=&gt; “Le mouvement se radicalise!” </a:t>
            </a:r>
            <a:endParaRPr sz="30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88"/>
        <p:cNvGrpSpPr/>
        <p:nvPr/>
      </p:nvGrpSpPr>
      <p:grpSpPr>
        <a:xfrm>
          <a:off x="0" y="0"/>
          <a:ext cx="0" cy="0"/>
          <a:chOff x="0" y="0"/>
          <a:chExt cx="0" cy="0"/>
        </a:xfrm>
      </p:grpSpPr>
      <p:pic>
        <p:nvPicPr>
          <p:cNvPr id="389" name="Google Shape;389;p57"/>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90" name="Google Shape;390;p57"/>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4.1 Faiblesses de la stratégie</a:t>
            </a:r>
            <a:endParaRPr sz="3000"/>
          </a:p>
        </p:txBody>
      </p:sp>
      <p:sp>
        <p:nvSpPr>
          <p:cNvPr id="391" name="Google Shape;391;p57"/>
          <p:cNvSpPr txBox="1"/>
          <p:nvPr/>
        </p:nvSpPr>
        <p:spPr>
          <a:xfrm>
            <a:off x="614700" y="882000"/>
            <a:ext cx="7825500" cy="315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Recherche de spectaculaire</a:t>
            </a:r>
            <a:endParaRPr sz="3000" b="1">
              <a:solidFill>
                <a:schemeClr val="dk1"/>
              </a:solidFill>
            </a:endParaRPr>
          </a:p>
          <a:p>
            <a:pPr marL="0" lvl="0" indent="0" rtl="0">
              <a:spcBef>
                <a:spcPts val="0"/>
              </a:spcBef>
              <a:spcAft>
                <a:spcPts val="0"/>
              </a:spcAft>
              <a:buNone/>
            </a:pPr>
            <a:r>
              <a:rPr lang="fr" sz="3000" b="1">
                <a:solidFill>
                  <a:schemeClr val="dk1"/>
                </a:solidFill>
              </a:rPr>
              <a:t>Pas de place pour la complexité</a:t>
            </a:r>
            <a:endParaRPr sz="3000" b="1">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=&gt; Problème de la surenchère, besoin de nouveauté constamment</a:t>
            </a: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On ne peut pas dénoncer le spécisme perpétuellement.</a:t>
            </a:r>
            <a:endParaRPr sz="30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95"/>
        <p:cNvGrpSpPr/>
        <p:nvPr/>
      </p:nvGrpSpPr>
      <p:grpSpPr>
        <a:xfrm>
          <a:off x="0" y="0"/>
          <a:ext cx="0" cy="0"/>
          <a:chOff x="0" y="0"/>
          <a:chExt cx="0" cy="0"/>
        </a:xfrm>
      </p:grpSpPr>
      <p:pic>
        <p:nvPicPr>
          <p:cNvPr id="396" name="Google Shape;396;p58"/>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397" name="Google Shape;397;p58"/>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4.1 Faiblesses de la stratégie</a:t>
            </a:r>
            <a:endParaRPr sz="3000"/>
          </a:p>
        </p:txBody>
      </p:sp>
      <p:sp>
        <p:nvSpPr>
          <p:cNvPr id="398" name="Google Shape;398;p58"/>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Pas de place pour la complexité</a:t>
            </a:r>
            <a:endParaRPr sz="3000" b="1">
              <a:solidFill>
                <a:schemeClr val="dk1"/>
              </a:solidFill>
            </a:endParaRPr>
          </a:p>
          <a:p>
            <a:pPr marL="0" lvl="0" indent="0" rtl="0">
              <a:spcBef>
                <a:spcPts val="0"/>
              </a:spcBef>
              <a:spcAft>
                <a:spcPts val="0"/>
              </a:spcAft>
              <a:buNone/>
            </a:pPr>
            <a:endParaRPr sz="3000" b="1">
              <a:solidFill>
                <a:schemeClr val="dk1"/>
              </a:solidFill>
            </a:endParaRPr>
          </a:p>
          <a:p>
            <a:pPr marL="0" lvl="0" indent="0" rtl="0">
              <a:spcBef>
                <a:spcPts val="0"/>
              </a:spcBef>
              <a:spcAft>
                <a:spcPts val="0"/>
              </a:spcAft>
              <a:buClr>
                <a:schemeClr val="dk1"/>
              </a:buClr>
              <a:buSzPts val="1100"/>
              <a:buFont typeface="Arial"/>
              <a:buNone/>
            </a:pPr>
            <a:r>
              <a:rPr lang="fr" sz="3000" b="1">
                <a:solidFill>
                  <a:schemeClr val="dk1"/>
                </a:solidFill>
              </a:rPr>
              <a:t>Le problème</a:t>
            </a:r>
            <a:endParaRPr sz="3000">
              <a:solidFill>
                <a:schemeClr val="dk1"/>
              </a:solidFill>
            </a:endParaRPr>
          </a:p>
          <a:p>
            <a:pPr marL="0" lvl="0" indent="0" rtl="0">
              <a:spcBef>
                <a:spcPts val="0"/>
              </a:spcBef>
              <a:spcAft>
                <a:spcPts val="0"/>
              </a:spcAft>
              <a:buClr>
                <a:schemeClr val="dk1"/>
              </a:buClr>
              <a:buSzPts val="1100"/>
              <a:buFont typeface="Arial"/>
              <a:buNone/>
            </a:pPr>
            <a:r>
              <a:rPr lang="fr" sz="3000">
                <a:solidFill>
                  <a:schemeClr val="dk1"/>
                </a:solidFill>
              </a:rPr>
              <a:t>Les campagnes de fond n’intéressent pas autant les médias. Pourtant c’est ce qui est le plus nécessaire au mouvement. </a:t>
            </a:r>
            <a:endParaRPr sz="3000">
              <a:solidFill>
                <a:schemeClr val="dk1"/>
              </a:solidFill>
            </a:endParaRPr>
          </a:p>
          <a:p>
            <a:pPr marL="0" lvl="0" indent="0" rtl="0">
              <a:spcBef>
                <a:spcPts val="0"/>
              </a:spcBef>
              <a:spcAft>
                <a:spcPts val="0"/>
              </a:spcAft>
              <a:buNone/>
            </a:pPr>
            <a:endParaRPr sz="30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02"/>
        <p:cNvGrpSpPr/>
        <p:nvPr/>
      </p:nvGrpSpPr>
      <p:grpSpPr>
        <a:xfrm>
          <a:off x="0" y="0"/>
          <a:ext cx="0" cy="0"/>
          <a:chOff x="0" y="0"/>
          <a:chExt cx="0" cy="0"/>
        </a:xfrm>
      </p:grpSpPr>
      <p:pic>
        <p:nvPicPr>
          <p:cNvPr id="403" name="Google Shape;403;p59"/>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04" name="Google Shape;404;p59"/>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4.1 Faiblesses de la stratégie</a:t>
            </a:r>
            <a:endParaRPr sz="3000"/>
          </a:p>
        </p:txBody>
      </p:sp>
      <p:sp>
        <p:nvSpPr>
          <p:cNvPr id="405" name="Google Shape;405;p59"/>
          <p:cNvSpPr txBox="1"/>
          <p:nvPr/>
        </p:nvSpPr>
        <p:spPr>
          <a:xfrm>
            <a:off x="614700" y="92625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Saturation (trop d’articles, trop d’actions)</a:t>
            </a:r>
            <a:endParaRPr sz="3000">
              <a:solidFill>
                <a:schemeClr val="dk1"/>
              </a:solidFill>
            </a:endParaRPr>
          </a:p>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Dépendance aux médias</a:t>
            </a:r>
            <a:endParaRPr sz="3000">
              <a:solidFill>
                <a:schemeClr val="dk1"/>
              </a:solidFill>
            </a:endParaRPr>
          </a:p>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Message peu compris par le public</a:t>
            </a:r>
            <a:endParaRPr sz="3000">
              <a:solidFill>
                <a:schemeClr val="dk1"/>
              </a:solidFill>
            </a:endParaRPr>
          </a:p>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Ne sait pas que faire de notre revendication</a:t>
            </a:r>
            <a:endParaRPr sz="30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09"/>
        <p:cNvGrpSpPr/>
        <p:nvPr/>
      </p:nvGrpSpPr>
      <p:grpSpPr>
        <a:xfrm>
          <a:off x="0" y="0"/>
          <a:ext cx="0" cy="0"/>
          <a:chOff x="0" y="0"/>
          <a:chExt cx="0" cy="0"/>
        </a:xfrm>
      </p:grpSpPr>
      <p:pic>
        <p:nvPicPr>
          <p:cNvPr id="410" name="Google Shape;410;p60"/>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11" name="Google Shape;411;p60"/>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4.2 Forces de la stratégie</a:t>
            </a:r>
            <a:endParaRPr sz="3000"/>
          </a:p>
        </p:txBody>
      </p:sp>
      <p:sp>
        <p:nvSpPr>
          <p:cNvPr id="412" name="Google Shape;412;p60"/>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Toucher l’ensemble de la population</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Crédibiliser le mouvement</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Acquérir de la légitimité</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Toucher les politiques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Le tout sans rien payer </a:t>
            </a:r>
            <a:endParaRPr sz="30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16"/>
        <p:cNvGrpSpPr/>
        <p:nvPr/>
      </p:nvGrpSpPr>
      <p:grpSpPr>
        <a:xfrm>
          <a:off x="0" y="0"/>
          <a:ext cx="0" cy="0"/>
          <a:chOff x="0" y="0"/>
          <a:chExt cx="0" cy="0"/>
        </a:xfrm>
      </p:grpSpPr>
      <p:pic>
        <p:nvPicPr>
          <p:cNvPr id="417" name="Google Shape;417;p61"/>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18" name="Google Shape;418;p61"/>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4.2 Forces de la stratégie</a:t>
            </a:r>
            <a:endParaRPr sz="3000"/>
          </a:p>
        </p:txBody>
      </p:sp>
      <p:pic>
        <p:nvPicPr>
          <p:cNvPr id="419" name="Google Shape;419;p61"/>
          <p:cNvPicPr preferRelativeResize="0"/>
          <p:nvPr/>
        </p:nvPicPr>
        <p:blipFill>
          <a:blip r:embed="rId4">
            <a:alphaModFix/>
          </a:blip>
          <a:stretch>
            <a:fillRect/>
          </a:stretch>
        </p:blipFill>
        <p:spPr>
          <a:xfrm>
            <a:off x="152400" y="1034400"/>
            <a:ext cx="5657643" cy="3956700"/>
          </a:xfrm>
          <a:prstGeom prst="rect">
            <a:avLst/>
          </a:prstGeom>
          <a:noFill/>
          <a:ln>
            <a:noFill/>
          </a:ln>
        </p:spPr>
      </p:pic>
      <p:sp>
        <p:nvSpPr>
          <p:cNvPr id="420" name="Google Shape;420;p61"/>
          <p:cNvSpPr txBox="1"/>
          <p:nvPr/>
        </p:nvSpPr>
        <p:spPr>
          <a:xfrm>
            <a:off x="6017650" y="1064175"/>
            <a:ext cx="2812500" cy="255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2400"/>
              <a:t>Le retentissement médiatique autour de la Journée Mondiale pour la Fin du Spécisme</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82" name="Google Shape;82;p17"/>
          <p:cNvSpPr txBox="1"/>
          <p:nvPr/>
        </p:nvSpPr>
        <p:spPr>
          <a:xfrm>
            <a:off x="796650" y="0"/>
            <a:ext cx="75507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1.1 Contexte politique</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pic>
        <p:nvPicPr>
          <p:cNvPr id="83" name="Google Shape;83;p17"/>
          <p:cNvPicPr preferRelativeResize="0"/>
          <p:nvPr/>
        </p:nvPicPr>
        <p:blipFill>
          <a:blip r:embed="rId4">
            <a:alphaModFix/>
          </a:blip>
          <a:stretch>
            <a:fillRect/>
          </a:stretch>
        </p:blipFill>
        <p:spPr>
          <a:xfrm>
            <a:off x="984925" y="740200"/>
            <a:ext cx="3107900" cy="4315975"/>
          </a:xfrm>
          <a:prstGeom prst="rect">
            <a:avLst/>
          </a:prstGeom>
          <a:noFill/>
          <a:ln>
            <a:noFill/>
          </a:ln>
        </p:spPr>
      </p:pic>
      <p:sp>
        <p:nvSpPr>
          <p:cNvPr id="84" name="Google Shape;84;p17"/>
          <p:cNvSpPr txBox="1"/>
          <p:nvPr/>
        </p:nvSpPr>
        <p:spPr>
          <a:xfrm>
            <a:off x="4662100" y="938850"/>
            <a:ext cx="3965100" cy="3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3000" b="1"/>
              <a:t>Conservatisme</a:t>
            </a:r>
            <a:r>
              <a:rPr lang="fr" sz="3000"/>
              <a:t>:</a:t>
            </a:r>
            <a:endParaRPr sz="3000"/>
          </a:p>
          <a:p>
            <a:pPr marL="457200" lvl="0" indent="-419100" rtl="0">
              <a:spcBef>
                <a:spcPts val="0"/>
              </a:spcBef>
              <a:spcAft>
                <a:spcPts val="0"/>
              </a:spcAft>
              <a:buSzPts val="3000"/>
              <a:buChar char="-"/>
            </a:pPr>
            <a:r>
              <a:rPr lang="fr" sz="3000"/>
              <a:t>suffrage féminin (1971 =&gt; 1991)</a:t>
            </a:r>
            <a:endParaRPr sz="3000"/>
          </a:p>
          <a:p>
            <a:pPr marL="457200" lvl="0" indent="-419100" rtl="0">
              <a:spcBef>
                <a:spcPts val="0"/>
              </a:spcBef>
              <a:spcAft>
                <a:spcPts val="0"/>
              </a:spcAft>
              <a:buSzPts val="3000"/>
              <a:buChar char="-"/>
            </a:pPr>
            <a:r>
              <a:rPr lang="fr" sz="3000"/>
              <a:t>légalisation de l’avortement (2002)</a:t>
            </a:r>
            <a:endParaRPr sz="3000"/>
          </a:p>
          <a:p>
            <a:pPr marL="457200" lvl="0" indent="-419100">
              <a:spcBef>
                <a:spcPts val="0"/>
              </a:spcBef>
              <a:spcAft>
                <a:spcPts val="0"/>
              </a:spcAft>
              <a:buSzPts val="3000"/>
              <a:buChar char="-"/>
            </a:pPr>
            <a:r>
              <a:rPr lang="fr" sz="3000"/>
              <a:t>partenariat enregistré (2005)</a:t>
            </a:r>
            <a:endParaRPr sz="3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24"/>
        <p:cNvGrpSpPr/>
        <p:nvPr/>
      </p:nvGrpSpPr>
      <p:grpSpPr>
        <a:xfrm>
          <a:off x="0" y="0"/>
          <a:ext cx="0" cy="0"/>
          <a:chOff x="0" y="0"/>
          <a:chExt cx="0" cy="0"/>
        </a:xfrm>
      </p:grpSpPr>
      <p:pic>
        <p:nvPicPr>
          <p:cNvPr id="425" name="Google Shape;425;p62"/>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26" name="Google Shape;426;p62"/>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4.2 Forces de la stratégie</a:t>
            </a:r>
            <a:endParaRPr sz="3000"/>
          </a:p>
        </p:txBody>
      </p:sp>
      <p:sp>
        <p:nvSpPr>
          <p:cNvPr id="427" name="Google Shape;427;p62"/>
          <p:cNvSpPr txBox="1"/>
          <p:nvPr/>
        </p:nvSpPr>
        <p:spPr>
          <a:xfrm>
            <a:off x="418050" y="717875"/>
            <a:ext cx="5472900" cy="3995400"/>
          </a:xfrm>
          <a:prstGeom prst="rect">
            <a:avLst/>
          </a:prstGeom>
          <a:noFill/>
          <a:ln>
            <a:noFill/>
          </a:ln>
        </p:spPr>
        <p:txBody>
          <a:bodyPr spcFirstLastPara="1" wrap="square" lIns="91425" tIns="91425" rIns="91425" bIns="91425" anchor="t" anchorCtr="0">
            <a:noAutofit/>
          </a:bodyPr>
          <a:lstStyle/>
          <a:p>
            <a:pPr marL="457200" lvl="0" indent="-419100" rtl="0">
              <a:spcBef>
                <a:spcPts val="0"/>
              </a:spcBef>
              <a:spcAft>
                <a:spcPts val="0"/>
              </a:spcAft>
              <a:buClr>
                <a:schemeClr val="dk1"/>
              </a:buClr>
              <a:buSzPts val="3000"/>
              <a:buChar char="-"/>
            </a:pPr>
            <a:r>
              <a:rPr lang="fr" sz="3000">
                <a:solidFill>
                  <a:schemeClr val="dk1"/>
                </a:solidFill>
              </a:rPr>
              <a:t>On parle (beaucoup) du mouvement.</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On est décrit comme antispécistes (et non comme véganes).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Les journalistes ont bien compris notre message.</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Message solide, rigoureux et politisé</a:t>
            </a:r>
            <a:endParaRPr sz="3000">
              <a:solidFill>
                <a:schemeClr val="dk1"/>
              </a:solidFill>
            </a:endParaRPr>
          </a:p>
        </p:txBody>
      </p:sp>
      <p:pic>
        <p:nvPicPr>
          <p:cNvPr id="428" name="Google Shape;428;p62"/>
          <p:cNvPicPr preferRelativeResize="0"/>
          <p:nvPr/>
        </p:nvPicPr>
        <p:blipFill>
          <a:blip r:embed="rId4">
            <a:alphaModFix/>
          </a:blip>
          <a:stretch>
            <a:fillRect/>
          </a:stretch>
        </p:blipFill>
        <p:spPr>
          <a:xfrm>
            <a:off x="5839075" y="717875"/>
            <a:ext cx="2848275" cy="3414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32"/>
        <p:cNvGrpSpPr/>
        <p:nvPr/>
      </p:nvGrpSpPr>
      <p:grpSpPr>
        <a:xfrm>
          <a:off x="0" y="0"/>
          <a:ext cx="0" cy="0"/>
          <a:chOff x="0" y="0"/>
          <a:chExt cx="0" cy="0"/>
        </a:xfrm>
      </p:grpSpPr>
      <p:pic>
        <p:nvPicPr>
          <p:cNvPr id="433" name="Google Shape;433;p63"/>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34" name="Google Shape;434;p63"/>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4.2 Forces de la stratégie</a:t>
            </a:r>
            <a:endParaRPr sz="3000"/>
          </a:p>
        </p:txBody>
      </p:sp>
      <p:sp>
        <p:nvSpPr>
          <p:cNvPr id="435" name="Google Shape;435;p63"/>
          <p:cNvSpPr txBox="1"/>
          <p:nvPr/>
        </p:nvSpPr>
        <p:spPr>
          <a:xfrm>
            <a:off x="531625" y="882000"/>
            <a:ext cx="2910600" cy="2724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a:solidFill>
                  <a:schemeClr val="dk1"/>
                </a:solidFill>
              </a:rPr>
              <a:t>Le cadre posé est respecté (politique plutôt que bouffe).</a:t>
            </a:r>
            <a:endParaRPr sz="3000">
              <a:solidFill>
                <a:schemeClr val="dk1"/>
              </a:solidFill>
            </a:endParaRPr>
          </a:p>
        </p:txBody>
      </p:sp>
      <p:pic>
        <p:nvPicPr>
          <p:cNvPr id="436" name="Google Shape;436;p63"/>
          <p:cNvPicPr preferRelativeResize="0"/>
          <p:nvPr/>
        </p:nvPicPr>
        <p:blipFill>
          <a:blip r:embed="rId4">
            <a:alphaModFix/>
          </a:blip>
          <a:stretch>
            <a:fillRect/>
          </a:stretch>
        </p:blipFill>
        <p:spPr>
          <a:xfrm>
            <a:off x="3614450" y="821650"/>
            <a:ext cx="4695398" cy="35002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40"/>
        <p:cNvGrpSpPr/>
        <p:nvPr/>
      </p:nvGrpSpPr>
      <p:grpSpPr>
        <a:xfrm>
          <a:off x="0" y="0"/>
          <a:ext cx="0" cy="0"/>
          <a:chOff x="0" y="0"/>
          <a:chExt cx="0" cy="0"/>
        </a:xfrm>
      </p:grpSpPr>
      <p:pic>
        <p:nvPicPr>
          <p:cNvPr id="441" name="Google Shape;441;p64"/>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42" name="Google Shape;442;p64"/>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3600" b="1">
                <a:solidFill>
                  <a:schemeClr val="dk1"/>
                </a:solidFill>
              </a:rPr>
              <a:t>4.2 Forces de la stratégie</a:t>
            </a:r>
            <a:endParaRPr sz="3000">
              <a:solidFill>
                <a:schemeClr val="dk1"/>
              </a:solidFill>
            </a:endParaRPr>
          </a:p>
          <a:p>
            <a:pPr marL="0" lvl="0" indent="0" algn="ctr" rtl="0">
              <a:spcBef>
                <a:spcPts val="0"/>
              </a:spcBef>
              <a:spcAft>
                <a:spcPts val="0"/>
              </a:spcAft>
              <a:buNone/>
            </a:pPr>
            <a:endParaRPr sz="3600" b="1"/>
          </a:p>
        </p:txBody>
      </p:sp>
      <p:sp>
        <p:nvSpPr>
          <p:cNvPr id="443" name="Google Shape;443;p64"/>
          <p:cNvSpPr txBox="1"/>
          <p:nvPr/>
        </p:nvSpPr>
        <p:spPr>
          <a:xfrm>
            <a:off x="6073700" y="926200"/>
            <a:ext cx="24807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1800">
                <a:solidFill>
                  <a:schemeClr val="dk1"/>
                </a:solidFill>
              </a:rPr>
              <a:t>Recherche des mots “antispéciste / Suisse” sur Google Actualités</a:t>
            </a:r>
            <a:endParaRPr sz="1800">
              <a:solidFill>
                <a:schemeClr val="dk1"/>
              </a:solidFill>
            </a:endParaRPr>
          </a:p>
        </p:txBody>
      </p:sp>
      <p:pic>
        <p:nvPicPr>
          <p:cNvPr id="444" name="Google Shape;444;p64"/>
          <p:cNvPicPr preferRelativeResize="0"/>
          <p:nvPr/>
        </p:nvPicPr>
        <p:blipFill>
          <a:blip r:embed="rId4">
            <a:alphaModFix/>
          </a:blip>
          <a:stretch>
            <a:fillRect/>
          </a:stretch>
        </p:blipFill>
        <p:spPr>
          <a:xfrm>
            <a:off x="481500" y="706975"/>
            <a:ext cx="5007351" cy="4280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48"/>
        <p:cNvGrpSpPr/>
        <p:nvPr/>
      </p:nvGrpSpPr>
      <p:grpSpPr>
        <a:xfrm>
          <a:off x="0" y="0"/>
          <a:ext cx="0" cy="0"/>
          <a:chOff x="0" y="0"/>
          <a:chExt cx="0" cy="0"/>
        </a:xfrm>
      </p:grpSpPr>
      <p:pic>
        <p:nvPicPr>
          <p:cNvPr id="449" name="Google Shape;449;p65"/>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50" name="Google Shape;450;p65"/>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solidFill>
                  <a:schemeClr val="dk1"/>
                </a:solidFill>
              </a:rPr>
              <a:t>4.2 Forces de la stratégie</a:t>
            </a:r>
            <a:endParaRPr sz="3000">
              <a:solidFill>
                <a:schemeClr val="dk1"/>
              </a:solidFill>
            </a:endParaRPr>
          </a:p>
          <a:p>
            <a:pPr marL="0" lvl="0" indent="0" algn="ctr" rtl="0">
              <a:spcBef>
                <a:spcPts val="0"/>
              </a:spcBef>
              <a:spcAft>
                <a:spcPts val="0"/>
              </a:spcAft>
              <a:buNone/>
            </a:pPr>
            <a:endParaRPr sz="3600" b="1"/>
          </a:p>
        </p:txBody>
      </p:sp>
      <p:sp>
        <p:nvSpPr>
          <p:cNvPr id="451" name="Google Shape;451;p65"/>
          <p:cNvSpPr txBox="1"/>
          <p:nvPr/>
        </p:nvSpPr>
        <p:spPr>
          <a:xfrm>
            <a:off x="6073700" y="926200"/>
            <a:ext cx="24807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1800">
                <a:solidFill>
                  <a:schemeClr val="dk1"/>
                </a:solidFill>
              </a:rPr>
              <a:t>Recherche des mots “végane / suisse” sur Google Actualités</a:t>
            </a:r>
            <a:endParaRPr sz="1800">
              <a:solidFill>
                <a:schemeClr val="dk1"/>
              </a:solidFill>
            </a:endParaRPr>
          </a:p>
        </p:txBody>
      </p:sp>
      <p:pic>
        <p:nvPicPr>
          <p:cNvPr id="452" name="Google Shape;452;p65"/>
          <p:cNvPicPr preferRelativeResize="0"/>
          <p:nvPr/>
        </p:nvPicPr>
        <p:blipFill>
          <a:blip r:embed="rId4">
            <a:alphaModFix/>
          </a:blip>
          <a:stretch>
            <a:fillRect/>
          </a:stretch>
        </p:blipFill>
        <p:spPr>
          <a:xfrm>
            <a:off x="419850" y="690925"/>
            <a:ext cx="5021200" cy="42968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56"/>
        <p:cNvGrpSpPr/>
        <p:nvPr/>
      </p:nvGrpSpPr>
      <p:grpSpPr>
        <a:xfrm>
          <a:off x="0" y="0"/>
          <a:ext cx="0" cy="0"/>
          <a:chOff x="0" y="0"/>
          <a:chExt cx="0" cy="0"/>
        </a:xfrm>
      </p:grpSpPr>
      <p:pic>
        <p:nvPicPr>
          <p:cNvPr id="457" name="Google Shape;457;p66"/>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58" name="Google Shape;458;p66"/>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4.2 Forces de la stratégie</a:t>
            </a:r>
            <a:endParaRPr sz="3000"/>
          </a:p>
        </p:txBody>
      </p:sp>
      <p:sp>
        <p:nvSpPr>
          <p:cNvPr id="459" name="Google Shape;459;p66"/>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p:txBody>
      </p:sp>
      <p:pic>
        <p:nvPicPr>
          <p:cNvPr id="460" name="Google Shape;460;p66"/>
          <p:cNvPicPr preferRelativeResize="0"/>
          <p:nvPr/>
        </p:nvPicPr>
        <p:blipFill>
          <a:blip r:embed="rId4">
            <a:alphaModFix/>
          </a:blip>
          <a:stretch>
            <a:fillRect/>
          </a:stretch>
        </p:blipFill>
        <p:spPr>
          <a:xfrm>
            <a:off x="1030461" y="728950"/>
            <a:ext cx="7083075" cy="4247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64"/>
        <p:cNvGrpSpPr/>
        <p:nvPr/>
      </p:nvGrpSpPr>
      <p:grpSpPr>
        <a:xfrm>
          <a:off x="0" y="0"/>
          <a:ext cx="0" cy="0"/>
          <a:chOff x="0" y="0"/>
          <a:chExt cx="0" cy="0"/>
        </a:xfrm>
      </p:grpSpPr>
      <p:pic>
        <p:nvPicPr>
          <p:cNvPr id="465" name="Google Shape;465;p67"/>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66" name="Google Shape;466;p67"/>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4.2 Forces de la stratégie</a:t>
            </a:r>
            <a:endParaRPr sz="3000"/>
          </a:p>
        </p:txBody>
      </p:sp>
      <p:sp>
        <p:nvSpPr>
          <p:cNvPr id="467" name="Google Shape;467;p67"/>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algn="ctr" rtl="0">
              <a:spcBef>
                <a:spcPts val="0"/>
              </a:spcBef>
              <a:spcAft>
                <a:spcPts val="0"/>
              </a:spcAft>
              <a:buNone/>
            </a:pPr>
            <a:r>
              <a:rPr lang="fr" sz="3000" b="1">
                <a:solidFill>
                  <a:schemeClr val="dk1"/>
                </a:solidFill>
              </a:rPr>
              <a:t>Première étape de notre objectif atteinte:</a:t>
            </a:r>
            <a:endParaRPr sz="3000" b="1">
              <a:solidFill>
                <a:schemeClr val="dk1"/>
              </a:solidFill>
            </a:endParaRPr>
          </a:p>
          <a:p>
            <a:pPr marL="0" lvl="0" indent="0" algn="ctr" rtl="0">
              <a:spcBef>
                <a:spcPts val="0"/>
              </a:spcBef>
              <a:spcAft>
                <a:spcPts val="0"/>
              </a:spcAft>
              <a:buNone/>
            </a:pPr>
            <a:endParaRPr sz="3000" b="1">
              <a:solidFill>
                <a:schemeClr val="dk1"/>
              </a:solidFill>
            </a:endParaRPr>
          </a:p>
          <a:p>
            <a:pPr marL="0" lvl="0" indent="0" algn="ctr" rtl="0">
              <a:spcBef>
                <a:spcPts val="0"/>
              </a:spcBef>
              <a:spcAft>
                <a:spcPts val="0"/>
              </a:spcAft>
              <a:buNone/>
            </a:pPr>
            <a:r>
              <a:rPr lang="fr" sz="3000" b="1">
                <a:solidFill>
                  <a:schemeClr val="dk1"/>
                </a:solidFill>
              </a:rPr>
              <a:t>on parle de spécisme dans les médias.</a:t>
            </a:r>
            <a:endParaRPr sz="3000" b="1">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71"/>
        <p:cNvGrpSpPr/>
        <p:nvPr/>
      </p:nvGrpSpPr>
      <p:grpSpPr>
        <a:xfrm>
          <a:off x="0" y="0"/>
          <a:ext cx="0" cy="0"/>
          <a:chOff x="0" y="0"/>
          <a:chExt cx="0" cy="0"/>
        </a:xfrm>
      </p:grpSpPr>
      <p:pic>
        <p:nvPicPr>
          <p:cNvPr id="472" name="Google Shape;472;p68"/>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73" name="Google Shape;473;p68"/>
          <p:cNvSpPr txBox="1"/>
          <p:nvPr/>
        </p:nvSpPr>
        <p:spPr>
          <a:xfrm>
            <a:off x="796650" y="2130750"/>
            <a:ext cx="75507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5. Perspectives d’avenir</a:t>
            </a:r>
            <a:endParaRPr sz="30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77"/>
        <p:cNvGrpSpPr/>
        <p:nvPr/>
      </p:nvGrpSpPr>
      <p:grpSpPr>
        <a:xfrm>
          <a:off x="0" y="0"/>
          <a:ext cx="0" cy="0"/>
          <a:chOff x="0" y="0"/>
          <a:chExt cx="0" cy="0"/>
        </a:xfrm>
      </p:grpSpPr>
      <p:pic>
        <p:nvPicPr>
          <p:cNvPr id="478" name="Google Shape;478;p69"/>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79" name="Google Shape;479;p69"/>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5.1 Besoins du mouvement</a:t>
            </a:r>
            <a:endParaRPr sz="3000"/>
          </a:p>
        </p:txBody>
      </p:sp>
      <p:sp>
        <p:nvSpPr>
          <p:cNvPr id="480" name="Google Shape;480;p69"/>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Quelle sera la deuxième étape ?</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Multiplier les canaux de diffusion</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Créer nos propres canaux</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Coordonner les actions</a:t>
            </a:r>
            <a:endParaRPr sz="3000">
              <a:solidFill>
                <a:schemeClr val="dk1"/>
              </a:solidFill>
            </a:endParaRPr>
          </a:p>
          <a:p>
            <a:pPr marL="457200" lvl="0" indent="-419100" rtl="0">
              <a:spcBef>
                <a:spcPts val="0"/>
              </a:spcBef>
              <a:spcAft>
                <a:spcPts val="0"/>
              </a:spcAft>
              <a:buClr>
                <a:schemeClr val="dk1"/>
              </a:buClr>
              <a:buSzPts val="3000"/>
              <a:buChar char="-"/>
            </a:pPr>
            <a:r>
              <a:rPr lang="fr" sz="3000">
                <a:solidFill>
                  <a:schemeClr val="dk1"/>
                </a:solidFill>
              </a:rPr>
              <a:t>Actions à résultat concret plutôt qu’uniquement sensibilisation</a:t>
            </a:r>
            <a:endParaRPr sz="300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84"/>
        <p:cNvGrpSpPr/>
        <p:nvPr/>
      </p:nvGrpSpPr>
      <p:grpSpPr>
        <a:xfrm>
          <a:off x="0" y="0"/>
          <a:ext cx="0" cy="0"/>
          <a:chOff x="0" y="0"/>
          <a:chExt cx="0" cy="0"/>
        </a:xfrm>
      </p:grpSpPr>
      <p:pic>
        <p:nvPicPr>
          <p:cNvPr id="485" name="Google Shape;485;p70"/>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86" name="Google Shape;486;p70"/>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5.1 Besoins du mouvement</a:t>
            </a:r>
            <a:endParaRPr sz="3000"/>
          </a:p>
        </p:txBody>
      </p:sp>
      <p:sp>
        <p:nvSpPr>
          <p:cNvPr id="487" name="Google Shape;487;p70"/>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S’adapter au fonctionnement des médias</a:t>
            </a:r>
            <a:endParaRPr sz="3000" b="1">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2400" i="1">
                <a:solidFill>
                  <a:schemeClr val="dk1"/>
                </a:solidFill>
              </a:rPr>
              <a:t>“Je pense que nous devons trouver une orientation entre ces deux stratégies – ni rester complètement en dehors des médias dominants, ni nous adapter simplement à ce que sont ces médias maintenant.”</a:t>
            </a:r>
            <a:endParaRPr sz="2400" i="1">
              <a:solidFill>
                <a:schemeClr val="dk1"/>
              </a:solidFill>
            </a:endParaRPr>
          </a:p>
          <a:p>
            <a:pPr marL="0" lvl="0" indent="0" rtl="0">
              <a:spcBef>
                <a:spcPts val="0"/>
              </a:spcBef>
              <a:spcAft>
                <a:spcPts val="0"/>
              </a:spcAft>
              <a:buNone/>
            </a:pPr>
            <a:endParaRPr sz="3000" i="1">
              <a:solidFill>
                <a:schemeClr val="dk1"/>
              </a:solidFill>
            </a:endParaRPr>
          </a:p>
          <a:p>
            <a:pPr marL="0" lvl="0" indent="0" rtl="0">
              <a:spcBef>
                <a:spcPts val="0"/>
              </a:spcBef>
              <a:spcAft>
                <a:spcPts val="0"/>
              </a:spcAft>
              <a:buNone/>
            </a:pPr>
            <a:r>
              <a:rPr lang="fr" sz="3000">
                <a:solidFill>
                  <a:schemeClr val="dk1"/>
                </a:solidFill>
              </a:rPr>
              <a:t>Entretien avec Mark Fisher</a:t>
            </a:r>
            <a:br>
              <a:rPr lang="fr" sz="3000">
                <a:solidFill>
                  <a:schemeClr val="dk1"/>
                </a:solidFill>
              </a:rPr>
            </a:br>
            <a:r>
              <a:rPr lang="fr">
                <a:solidFill>
                  <a:schemeClr val="dk1"/>
                </a:solidFill>
              </a:rPr>
              <a:t>www.solidarites.ch/journal/d/cahier/8748</a:t>
            </a:r>
            <a:endParaRPr sz="30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91"/>
        <p:cNvGrpSpPr/>
        <p:nvPr/>
      </p:nvGrpSpPr>
      <p:grpSpPr>
        <a:xfrm>
          <a:off x="0" y="0"/>
          <a:ext cx="0" cy="0"/>
          <a:chOff x="0" y="0"/>
          <a:chExt cx="0" cy="0"/>
        </a:xfrm>
      </p:grpSpPr>
      <p:pic>
        <p:nvPicPr>
          <p:cNvPr id="492" name="Google Shape;492;p71"/>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493" name="Google Shape;493;p71"/>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5.2 Questions d’ouverture</a:t>
            </a:r>
            <a:endParaRPr sz="3000"/>
          </a:p>
        </p:txBody>
      </p:sp>
      <p:sp>
        <p:nvSpPr>
          <p:cNvPr id="494" name="Google Shape;494;p71"/>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Éviter les fausses dichotomies</a:t>
            </a:r>
            <a:endParaRPr sz="3000" b="1">
              <a:solidFill>
                <a:schemeClr val="dk1"/>
              </a:solidFill>
            </a:endParaRPr>
          </a:p>
          <a:p>
            <a:pPr marL="0" lvl="0" indent="0" rtl="0">
              <a:spcBef>
                <a:spcPts val="0"/>
              </a:spcBef>
              <a:spcAft>
                <a:spcPts val="0"/>
              </a:spcAft>
              <a:buNone/>
            </a:pPr>
            <a:endParaRPr sz="3000">
              <a:solidFill>
                <a:schemeClr val="dk1"/>
              </a:solidFill>
            </a:endParaRPr>
          </a:p>
          <a:p>
            <a:pPr marL="0" lvl="0" indent="0" algn="ctr" rtl="0">
              <a:spcBef>
                <a:spcPts val="0"/>
              </a:spcBef>
              <a:spcAft>
                <a:spcPts val="0"/>
              </a:spcAft>
              <a:buNone/>
            </a:pPr>
            <a:r>
              <a:rPr lang="fr" sz="3000">
                <a:solidFill>
                  <a:schemeClr val="dk1"/>
                </a:solidFill>
              </a:rPr>
              <a:t>stratégie véganiste &lt;=&gt; action directe</a:t>
            </a:r>
            <a:endParaRPr sz="3000">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Il faut faire preuve d’imagination.</a:t>
            </a:r>
            <a:endParaRPr sz="3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606488" y="1123963"/>
            <a:ext cx="7931020" cy="2895425"/>
          </a:xfrm>
          <a:prstGeom prst="rect">
            <a:avLst/>
          </a:prstGeom>
          <a:noFill/>
          <a:ln>
            <a:noFill/>
          </a:ln>
        </p:spPr>
      </p:pic>
      <p:sp>
        <p:nvSpPr>
          <p:cNvPr id="90" name="Google Shape;90;p18"/>
          <p:cNvSpPr txBox="1"/>
          <p:nvPr/>
        </p:nvSpPr>
        <p:spPr>
          <a:xfrm>
            <a:off x="298375" y="4418875"/>
            <a:ext cx="8312100" cy="483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r" sz="1200"/>
              <a:t>Source: “Il faudra assommer le bétail avant de le saigner”, article du 24 heures, 07.04.2018, par Gilles Simond</a:t>
            </a:r>
            <a:endParaRPr sz="1200"/>
          </a:p>
        </p:txBody>
      </p:sp>
      <p:pic>
        <p:nvPicPr>
          <p:cNvPr id="91" name="Google Shape;91;p18"/>
          <p:cNvPicPr preferRelativeResize="0"/>
          <p:nvPr/>
        </p:nvPicPr>
        <p:blipFill>
          <a:blip r:embed="rId4">
            <a:alphaModFix/>
          </a:blip>
          <a:stretch>
            <a:fillRect/>
          </a:stretch>
        </p:blipFill>
        <p:spPr>
          <a:xfrm>
            <a:off x="8246056" y="4261350"/>
            <a:ext cx="897950" cy="882151"/>
          </a:xfrm>
          <a:prstGeom prst="rect">
            <a:avLst/>
          </a:prstGeom>
          <a:noFill/>
          <a:ln>
            <a:noFill/>
          </a:ln>
        </p:spPr>
      </p:pic>
      <p:sp>
        <p:nvSpPr>
          <p:cNvPr id="92" name="Google Shape;92;p18"/>
          <p:cNvSpPr txBox="1"/>
          <p:nvPr/>
        </p:nvSpPr>
        <p:spPr>
          <a:xfrm>
            <a:off x="796650" y="0"/>
            <a:ext cx="75507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1.1 Contexte politique</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98"/>
        <p:cNvGrpSpPr/>
        <p:nvPr/>
      </p:nvGrpSpPr>
      <p:grpSpPr>
        <a:xfrm>
          <a:off x="0" y="0"/>
          <a:ext cx="0" cy="0"/>
          <a:chOff x="0" y="0"/>
          <a:chExt cx="0" cy="0"/>
        </a:xfrm>
      </p:grpSpPr>
      <p:pic>
        <p:nvPicPr>
          <p:cNvPr id="499" name="Google Shape;499;p72"/>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500" name="Google Shape;500;p72"/>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5.2 Questions d’ouverture</a:t>
            </a:r>
            <a:endParaRPr sz="3000"/>
          </a:p>
        </p:txBody>
      </p:sp>
      <p:sp>
        <p:nvSpPr>
          <p:cNvPr id="501" name="Google Shape;501;p72"/>
          <p:cNvSpPr txBox="1"/>
          <p:nvPr/>
        </p:nvSpPr>
        <p:spPr>
          <a:xfrm>
            <a:off x="639900" y="926200"/>
            <a:ext cx="7914600" cy="333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b="1">
                <a:solidFill>
                  <a:schemeClr val="dk1"/>
                </a:solidFill>
              </a:rPr>
              <a:t>Démocratie directe = frein aux changements sociaux ?</a:t>
            </a:r>
            <a:endParaRPr sz="3000" b="1">
              <a:solidFill>
                <a:schemeClr val="dk1"/>
              </a:solidFill>
            </a:endParaRPr>
          </a:p>
          <a:p>
            <a:pPr marL="0" lvl="0" indent="0" rtl="0">
              <a:spcBef>
                <a:spcPts val="0"/>
              </a:spcBef>
              <a:spcAft>
                <a:spcPts val="0"/>
              </a:spcAft>
              <a:buNone/>
            </a:pPr>
            <a:endParaRPr sz="3000">
              <a:solidFill>
                <a:schemeClr val="dk1"/>
              </a:solidFill>
            </a:endParaRPr>
          </a:p>
          <a:p>
            <a:pPr marL="0" lvl="0" indent="0" rtl="0">
              <a:spcBef>
                <a:spcPts val="0"/>
              </a:spcBef>
              <a:spcAft>
                <a:spcPts val="0"/>
              </a:spcAft>
              <a:buNone/>
            </a:pPr>
            <a:r>
              <a:rPr lang="fr" sz="3000">
                <a:solidFill>
                  <a:schemeClr val="dk1"/>
                </a:solidFill>
              </a:rPr>
              <a:t>Est-ce que Gary Francione aurait raison ?</a:t>
            </a:r>
            <a:endParaRPr sz="3000">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05"/>
        <p:cNvGrpSpPr/>
        <p:nvPr/>
      </p:nvGrpSpPr>
      <p:grpSpPr>
        <a:xfrm>
          <a:off x="0" y="0"/>
          <a:ext cx="0" cy="0"/>
          <a:chOff x="0" y="0"/>
          <a:chExt cx="0" cy="0"/>
        </a:xfrm>
      </p:grpSpPr>
      <p:sp>
        <p:nvSpPr>
          <p:cNvPr id="506" name="Google Shape;506;p73"/>
          <p:cNvSpPr txBox="1"/>
          <p:nvPr/>
        </p:nvSpPr>
        <p:spPr>
          <a:xfrm>
            <a:off x="2848788" y="499000"/>
            <a:ext cx="3446400" cy="74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t>Questions ?</a:t>
            </a:r>
            <a:endParaRPr sz="3000" b="1"/>
          </a:p>
        </p:txBody>
      </p:sp>
      <p:pic>
        <p:nvPicPr>
          <p:cNvPr id="507" name="Google Shape;507;p73"/>
          <p:cNvPicPr preferRelativeResize="0"/>
          <p:nvPr/>
        </p:nvPicPr>
        <p:blipFill>
          <a:blip r:embed="rId3">
            <a:alphaModFix/>
          </a:blip>
          <a:stretch>
            <a:fillRect/>
          </a:stretch>
        </p:blipFill>
        <p:spPr>
          <a:xfrm>
            <a:off x="3380934" y="1393145"/>
            <a:ext cx="2382125" cy="2340192"/>
          </a:xfrm>
          <a:prstGeom prst="rect">
            <a:avLst/>
          </a:prstGeom>
          <a:noFill/>
          <a:ln>
            <a:noFill/>
          </a:ln>
        </p:spPr>
      </p:pic>
      <p:sp>
        <p:nvSpPr>
          <p:cNvPr id="508" name="Google Shape;508;p73"/>
          <p:cNvSpPr txBox="1"/>
          <p:nvPr/>
        </p:nvSpPr>
        <p:spPr>
          <a:xfrm>
            <a:off x="370475" y="3655175"/>
            <a:ext cx="8604900" cy="4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dirty="0"/>
              <a:t>Asso-pea.ch</a:t>
            </a:r>
            <a:endParaRPr sz="2400" dirty="0"/>
          </a:p>
          <a:p>
            <a:pPr marL="0" lvl="0" indent="0" algn="ctr" rtl="0">
              <a:spcBef>
                <a:spcPts val="0"/>
              </a:spcBef>
              <a:spcAft>
                <a:spcPts val="0"/>
              </a:spcAft>
              <a:buNone/>
            </a:pPr>
            <a:endParaRPr sz="2400" dirty="0"/>
          </a:p>
          <a:p>
            <a:pPr marL="0" lvl="0" indent="0" algn="ctr">
              <a:spcBef>
                <a:spcPts val="0"/>
              </a:spcBef>
              <a:spcAft>
                <a:spcPts val="0"/>
              </a:spcAft>
              <a:buNone/>
            </a:pPr>
            <a:r>
              <a:rPr lang="fr" sz="2400" smtClean="0"/>
              <a:t>pia.shazar@asso-pea.ch </a:t>
            </a:r>
            <a:r>
              <a:rPr lang="fr" sz="2400"/>
              <a:t>- fabien.truffer@asso-pea.ch</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6"/>
        <p:cNvGrpSpPr/>
        <p:nvPr/>
      </p:nvGrpSpPr>
      <p:grpSpPr>
        <a:xfrm>
          <a:off x="0" y="0"/>
          <a:ext cx="0" cy="0"/>
          <a:chOff x="0" y="0"/>
          <a:chExt cx="0" cy="0"/>
        </a:xfrm>
      </p:grpSpPr>
      <p:sp>
        <p:nvSpPr>
          <p:cNvPr id="97" name="Google Shape;97;p19"/>
          <p:cNvSpPr txBox="1"/>
          <p:nvPr/>
        </p:nvSpPr>
        <p:spPr>
          <a:xfrm>
            <a:off x="298375" y="4418875"/>
            <a:ext cx="8312100" cy="48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pic>
        <p:nvPicPr>
          <p:cNvPr id="98" name="Google Shape;98;p19"/>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99" name="Google Shape;99;p19"/>
          <p:cNvSpPr txBox="1"/>
          <p:nvPr/>
        </p:nvSpPr>
        <p:spPr>
          <a:xfrm>
            <a:off x="216775" y="1239475"/>
            <a:ext cx="8475300" cy="3179400"/>
          </a:xfrm>
          <a:prstGeom prst="rect">
            <a:avLst/>
          </a:prstGeom>
          <a:noFill/>
          <a:ln>
            <a:noFill/>
          </a:ln>
        </p:spPr>
        <p:txBody>
          <a:bodyPr spcFirstLastPara="1" wrap="square" lIns="91425" tIns="91425" rIns="91425" bIns="91425" anchor="t" anchorCtr="0">
            <a:noAutofit/>
          </a:bodyPr>
          <a:lstStyle/>
          <a:p>
            <a:pPr marL="457200" lvl="0" indent="-355600" algn="just" rtl="0">
              <a:lnSpc>
                <a:spcPct val="115000"/>
              </a:lnSpc>
              <a:spcBef>
                <a:spcPts val="0"/>
              </a:spcBef>
              <a:spcAft>
                <a:spcPts val="0"/>
              </a:spcAft>
              <a:buSzPts val="2000"/>
              <a:buChar char="-"/>
            </a:pPr>
            <a:r>
              <a:rPr lang="fr" sz="2000"/>
              <a:t>« Interdiction d’abattre le bétail de boucherie sans l’avoir préalablement étourdi »,1891</a:t>
            </a:r>
            <a:endParaRPr sz="2000"/>
          </a:p>
          <a:p>
            <a:pPr marL="457200" lvl="0" indent="-355600" algn="just" rtl="0">
              <a:lnSpc>
                <a:spcPct val="115000"/>
              </a:lnSpc>
              <a:spcBef>
                <a:spcPts val="0"/>
              </a:spcBef>
              <a:spcAft>
                <a:spcPts val="0"/>
              </a:spcAft>
              <a:buSzPts val="2000"/>
              <a:buChar char="-"/>
            </a:pPr>
            <a:r>
              <a:rPr lang="fr" sz="2000"/>
              <a:t>« Pour la suppression de la vivisection »,1981</a:t>
            </a:r>
            <a:endParaRPr sz="2000"/>
          </a:p>
          <a:p>
            <a:pPr marL="457200" lvl="0" indent="-355600" algn="just" rtl="0">
              <a:lnSpc>
                <a:spcPct val="115000"/>
              </a:lnSpc>
              <a:spcBef>
                <a:spcPts val="0"/>
              </a:spcBef>
              <a:spcAft>
                <a:spcPts val="0"/>
              </a:spcAft>
              <a:buSzPts val="2000"/>
              <a:buChar char="-"/>
            </a:pPr>
            <a:r>
              <a:rPr lang="fr" sz="2000"/>
              <a:t>« Pour une réduction stricte et progressive des expériences sur les animaux, 1986</a:t>
            </a:r>
            <a:endParaRPr sz="2000"/>
          </a:p>
          <a:p>
            <a:pPr marL="457200" lvl="0" indent="-355600" algn="just" rtl="0">
              <a:lnSpc>
                <a:spcPct val="115000"/>
              </a:lnSpc>
              <a:spcBef>
                <a:spcPts val="0"/>
              </a:spcBef>
              <a:spcAft>
                <a:spcPts val="0"/>
              </a:spcAft>
              <a:buSzPts val="2000"/>
              <a:buChar char="-"/>
            </a:pPr>
            <a:r>
              <a:rPr lang="fr" sz="2000"/>
              <a:t>« Pour l’abolition des expériences sur les animaux », 1990</a:t>
            </a:r>
            <a:endParaRPr sz="2000"/>
          </a:p>
          <a:p>
            <a:pPr marL="457200" lvl="0" indent="-355600" algn="just" rtl="0">
              <a:lnSpc>
                <a:spcPct val="115000"/>
              </a:lnSpc>
              <a:spcBef>
                <a:spcPts val="0"/>
              </a:spcBef>
              <a:spcAft>
                <a:spcPts val="0"/>
              </a:spcAft>
              <a:buSzPts val="2000"/>
              <a:buChar char="-"/>
            </a:pPr>
            <a:r>
              <a:rPr lang="fr" sz="2000"/>
              <a:t>« Contre les mauvais traitements envers les animaux et pour une meilleure protection juridique de ces derniers », 2008</a:t>
            </a:r>
            <a:endParaRPr sz="2000"/>
          </a:p>
        </p:txBody>
      </p:sp>
      <p:sp>
        <p:nvSpPr>
          <p:cNvPr id="100" name="Google Shape;100;p19"/>
          <p:cNvSpPr txBox="1"/>
          <p:nvPr/>
        </p:nvSpPr>
        <p:spPr>
          <a:xfrm>
            <a:off x="796650" y="0"/>
            <a:ext cx="75507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1.1 Contexte politique</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534201" y="738701"/>
            <a:ext cx="7711850" cy="3885176"/>
          </a:xfrm>
          <a:prstGeom prst="rect">
            <a:avLst/>
          </a:prstGeom>
          <a:noFill/>
          <a:ln>
            <a:noFill/>
          </a:ln>
        </p:spPr>
      </p:pic>
      <p:pic>
        <p:nvPicPr>
          <p:cNvPr id="106" name="Google Shape;106;p20"/>
          <p:cNvPicPr preferRelativeResize="0"/>
          <p:nvPr/>
        </p:nvPicPr>
        <p:blipFill>
          <a:blip r:embed="rId4">
            <a:alphaModFix/>
          </a:blip>
          <a:stretch>
            <a:fillRect/>
          </a:stretch>
        </p:blipFill>
        <p:spPr>
          <a:xfrm>
            <a:off x="8246056" y="4261350"/>
            <a:ext cx="897950" cy="882151"/>
          </a:xfrm>
          <a:prstGeom prst="rect">
            <a:avLst/>
          </a:prstGeom>
          <a:noFill/>
          <a:ln>
            <a:noFill/>
          </a:ln>
        </p:spPr>
      </p:pic>
      <p:sp>
        <p:nvSpPr>
          <p:cNvPr id="107" name="Google Shape;107;p20"/>
          <p:cNvSpPr txBox="1"/>
          <p:nvPr/>
        </p:nvSpPr>
        <p:spPr>
          <a:xfrm>
            <a:off x="796650" y="0"/>
            <a:ext cx="75507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1.1 Contexte politique</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1"/>
        <p:cNvGrpSpPr/>
        <p:nvPr/>
      </p:nvGrpSpPr>
      <p:grpSpPr>
        <a:xfrm>
          <a:off x="0" y="0"/>
          <a:ext cx="0" cy="0"/>
          <a:chOff x="0" y="0"/>
          <a:chExt cx="0" cy="0"/>
        </a:xfrm>
      </p:grpSpPr>
      <p:pic>
        <p:nvPicPr>
          <p:cNvPr id="112" name="Google Shape;112;p21"/>
          <p:cNvPicPr preferRelativeResize="0"/>
          <p:nvPr/>
        </p:nvPicPr>
        <p:blipFill>
          <a:blip r:embed="rId3">
            <a:alphaModFix/>
          </a:blip>
          <a:stretch>
            <a:fillRect/>
          </a:stretch>
        </p:blipFill>
        <p:spPr>
          <a:xfrm>
            <a:off x="8246056" y="4261350"/>
            <a:ext cx="897950" cy="882151"/>
          </a:xfrm>
          <a:prstGeom prst="rect">
            <a:avLst/>
          </a:prstGeom>
          <a:noFill/>
          <a:ln>
            <a:noFill/>
          </a:ln>
        </p:spPr>
      </p:pic>
      <p:sp>
        <p:nvSpPr>
          <p:cNvPr id="113" name="Google Shape;113;p21"/>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fr" sz="3600" b="1"/>
              <a:t>1.2 Suisse et relations internationales</a:t>
            </a:r>
            <a:endParaRPr sz="3600" b="1"/>
          </a:p>
          <a:p>
            <a:pPr marL="0" lvl="0" indent="0" rtl="0">
              <a:spcBef>
                <a:spcPts val="0"/>
              </a:spcBef>
              <a:spcAft>
                <a:spcPts val="0"/>
              </a:spcAft>
              <a:buNone/>
            </a:pPr>
            <a:endParaRPr sz="3000"/>
          </a:p>
          <a:p>
            <a:pPr marL="0" lvl="0" indent="0" rtl="0">
              <a:spcBef>
                <a:spcPts val="0"/>
              </a:spcBef>
              <a:spcAft>
                <a:spcPts val="0"/>
              </a:spcAft>
              <a:buNone/>
            </a:pPr>
            <a:endParaRPr sz="3000"/>
          </a:p>
        </p:txBody>
      </p:sp>
      <p:sp>
        <p:nvSpPr>
          <p:cNvPr id="114" name="Google Shape;114;p21"/>
          <p:cNvSpPr txBox="1"/>
          <p:nvPr/>
        </p:nvSpPr>
        <p:spPr>
          <a:xfrm>
            <a:off x="614700" y="904200"/>
            <a:ext cx="7914600" cy="128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3000"/>
              <a:t>Neutralité - lieu de rencontre et de formation de militants</a:t>
            </a:r>
            <a:endParaRPr sz="3000"/>
          </a:p>
          <a:p>
            <a:pPr marL="457200" lvl="0" indent="0" rtl="0">
              <a:spcBef>
                <a:spcPts val="0"/>
              </a:spcBef>
              <a:spcAft>
                <a:spcPts val="0"/>
              </a:spcAft>
              <a:buNone/>
            </a:pPr>
            <a:endParaRPr sz="3000"/>
          </a:p>
        </p:txBody>
      </p:sp>
      <p:pic>
        <p:nvPicPr>
          <p:cNvPr id="115" name="Google Shape;115;p21"/>
          <p:cNvPicPr preferRelativeResize="0"/>
          <p:nvPr/>
        </p:nvPicPr>
        <p:blipFill>
          <a:blip r:embed="rId4">
            <a:alphaModFix/>
          </a:blip>
          <a:stretch>
            <a:fillRect/>
          </a:stretch>
        </p:blipFill>
        <p:spPr>
          <a:xfrm>
            <a:off x="2111574" y="2006350"/>
            <a:ext cx="4920850" cy="2921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1545</Words>
  <Application>Microsoft Office PowerPoint</Application>
  <PresentationFormat>Affichage à l'écran (16:9)</PresentationFormat>
  <Paragraphs>263</Paragraphs>
  <Slides>61</Slides>
  <Notes>61</Notes>
  <HiddenSlides>0</HiddenSlides>
  <MMClips>0</MMClips>
  <ScaleCrop>false</ScaleCrop>
  <HeadingPairs>
    <vt:vector size="4" baseType="variant">
      <vt:variant>
        <vt:lpstr>Thème</vt:lpstr>
      </vt:variant>
      <vt:variant>
        <vt:i4>1</vt:i4>
      </vt:variant>
      <vt:variant>
        <vt:lpstr>Titres des diapositives</vt:lpstr>
      </vt:variant>
      <vt:variant>
        <vt:i4>61</vt:i4>
      </vt:variant>
    </vt:vector>
  </HeadingPairs>
  <TitlesOfParts>
    <vt:vector size="62" baseType="lpstr">
      <vt:lpstr>Simple Light</vt:lpstr>
      <vt:lpstr>Le mouvement antispéciste en Suisse: Stratégies et résultats</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mouvement antispéciste en Suisse: Stratégies et résultats</dc:title>
  <cp:lastModifiedBy>Mata'i Souchon</cp:lastModifiedBy>
  <cp:revision>1</cp:revision>
  <dcterms:modified xsi:type="dcterms:W3CDTF">2018-08-11T13:54:40Z</dcterms:modified>
</cp:coreProperties>
</file>