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Roboto Slab"/>
      <p:regular r:id="rId30"/>
      <p:bold r:id="rId31"/>
    </p:embeddedFont>
    <p:embeddedFont>
      <p:font typeface="Raleway"/>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Slab-bold.fntdata"/><Relationship Id="rId30" Type="http://schemas.openxmlformats.org/officeDocument/2006/relationships/font" Target="fonts/RobotoSlab-regular.fntdata"/><Relationship Id="rId11" Type="http://schemas.openxmlformats.org/officeDocument/2006/relationships/slide" Target="slides/slide5.xml"/><Relationship Id="rId33" Type="http://schemas.openxmlformats.org/officeDocument/2006/relationships/font" Target="fonts/Raleway-bold.fntdata"/><Relationship Id="rId10" Type="http://schemas.openxmlformats.org/officeDocument/2006/relationships/slide" Target="slides/slide4.xml"/><Relationship Id="rId32" Type="http://schemas.openxmlformats.org/officeDocument/2006/relationships/font" Target="fonts/Raleway-regular.fntdata"/><Relationship Id="rId13" Type="http://schemas.openxmlformats.org/officeDocument/2006/relationships/slide" Target="slides/slide7.xml"/><Relationship Id="rId35" Type="http://schemas.openxmlformats.org/officeDocument/2006/relationships/font" Target="fonts/Raleway-boldItalic.fntdata"/><Relationship Id="rId12" Type="http://schemas.openxmlformats.org/officeDocument/2006/relationships/slide" Target="slides/slide6.xml"/><Relationship Id="rId34" Type="http://schemas.openxmlformats.org/officeDocument/2006/relationships/font" Target="fonts/Raleway-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0260ca881_7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40260ca881_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013b43bf4_0_3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Google Shape;197;g4013b43bf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a:p>
          <a:p>
            <a:pPr indent="0" lvl="0" marL="0" rtl="0">
              <a:lnSpc>
                <a:spcPct val="90000"/>
              </a:lnSpc>
              <a:spcBef>
                <a:spcPts val="800"/>
              </a:spcBef>
              <a:spcAft>
                <a:spcPts val="0"/>
              </a:spcAft>
              <a:buClr>
                <a:schemeClr val="dk1"/>
              </a:buClr>
              <a:buSzPts val="1100"/>
              <a:buFont typeface="Arial"/>
              <a:buNone/>
            </a:pPr>
            <a:r>
              <a:rPr lang="fr-CA" sz="2100">
                <a:solidFill>
                  <a:schemeClr val="dk1"/>
                </a:solidFill>
                <a:latin typeface="Calibri"/>
                <a:ea typeface="Calibri"/>
                <a:cs typeface="Calibri"/>
                <a:sym typeface="Calibri"/>
              </a:rPr>
              <a:t>ça reprend des concepts de philo, de sciences sociales, d'économie, ...</a:t>
            </a:r>
            <a:endParaRPr sz="2100">
              <a:solidFill>
                <a:schemeClr val="dk1"/>
              </a:solidFill>
              <a:latin typeface="Calibri"/>
              <a:ea typeface="Calibri"/>
              <a:cs typeface="Calibri"/>
              <a:sym typeface="Calibri"/>
            </a:endParaRPr>
          </a:p>
          <a:p>
            <a:pPr indent="0" lvl="0" marL="0" rtl="0">
              <a:lnSpc>
                <a:spcPct val="90000"/>
              </a:lnSpc>
              <a:spcBef>
                <a:spcPts val="1600"/>
              </a:spcBef>
              <a:spcAft>
                <a:spcPts val="0"/>
              </a:spcAft>
              <a:buClr>
                <a:schemeClr val="dk1"/>
              </a:buClr>
              <a:buSzPts val="1100"/>
              <a:buFont typeface="Arial"/>
              <a:buNone/>
            </a:pPr>
            <a:r>
              <a:t/>
            </a:r>
            <a:endParaRPr sz="2100">
              <a:solidFill>
                <a:schemeClr val="dk1"/>
              </a:solidFill>
              <a:latin typeface="Calibri"/>
              <a:ea typeface="Calibri"/>
              <a:cs typeface="Calibri"/>
              <a:sym typeface="Calibri"/>
            </a:endParaRPr>
          </a:p>
          <a:p>
            <a:pPr indent="0" lvl="0" marL="0" rtl="0">
              <a:lnSpc>
                <a:spcPct val="90000"/>
              </a:lnSpc>
              <a:spcBef>
                <a:spcPts val="1600"/>
              </a:spcBef>
              <a:spcAft>
                <a:spcPts val="0"/>
              </a:spcAft>
              <a:buClr>
                <a:schemeClr val="dk1"/>
              </a:buClr>
              <a:buSzPts val="1100"/>
              <a:buFont typeface="Arial"/>
              <a:buNone/>
            </a:pPr>
            <a:r>
              <a:rPr lang="fr-CA" sz="2100">
                <a:solidFill>
                  <a:schemeClr val="dk1"/>
                </a:solidFill>
                <a:latin typeface="Calibri"/>
                <a:ea typeface="Calibri"/>
                <a:cs typeface="Calibri"/>
                <a:sym typeface="Calibri"/>
              </a:rPr>
              <a:t>Dans ce cadre, les types de</a:t>
            </a:r>
            <a:endParaRPr sz="2100">
              <a:solidFill>
                <a:schemeClr val="dk1"/>
              </a:solidFill>
              <a:latin typeface="Calibri"/>
              <a:ea typeface="Calibri"/>
              <a:cs typeface="Calibri"/>
              <a:sym typeface="Calibri"/>
            </a:endParaRPr>
          </a:p>
          <a:p>
            <a:pPr indent="0" lvl="0" marL="0" rtl="0">
              <a:lnSpc>
                <a:spcPct val="90000"/>
              </a:lnSpc>
              <a:spcBef>
                <a:spcPts val="1600"/>
              </a:spcBef>
              <a:spcAft>
                <a:spcPts val="0"/>
              </a:spcAft>
              <a:buClr>
                <a:schemeClr val="dk1"/>
              </a:buClr>
              <a:buSzPts val="1100"/>
              <a:buFont typeface="Arial"/>
              <a:buNone/>
            </a:pPr>
            <a:r>
              <a:rPr lang="fr-CA" sz="2100">
                <a:solidFill>
                  <a:schemeClr val="dk1"/>
                </a:solidFill>
                <a:latin typeface="Calibri"/>
                <a:ea typeface="Calibri"/>
                <a:cs typeface="Calibri"/>
                <a:sym typeface="Calibri"/>
              </a:rPr>
              <a:t>raisonnements suivants sont</a:t>
            </a:r>
            <a:endParaRPr sz="2100">
              <a:solidFill>
                <a:schemeClr val="dk1"/>
              </a:solidFill>
              <a:latin typeface="Calibri"/>
              <a:ea typeface="Calibri"/>
              <a:cs typeface="Calibri"/>
              <a:sym typeface="Calibri"/>
            </a:endParaRPr>
          </a:p>
          <a:p>
            <a:pPr indent="0" lvl="0" marL="0" rtl="0">
              <a:lnSpc>
                <a:spcPct val="90000"/>
              </a:lnSpc>
              <a:spcBef>
                <a:spcPts val="1600"/>
              </a:spcBef>
              <a:spcAft>
                <a:spcPts val="0"/>
              </a:spcAft>
              <a:buClr>
                <a:schemeClr val="dk1"/>
              </a:buClr>
              <a:buSzPts val="1100"/>
              <a:buFont typeface="Arial"/>
              <a:buNone/>
            </a:pPr>
            <a:r>
              <a:rPr lang="fr-CA" sz="2100">
                <a:solidFill>
                  <a:schemeClr val="dk1"/>
                </a:solidFill>
                <a:latin typeface="Calibri"/>
                <a:ea typeface="Calibri"/>
                <a:cs typeface="Calibri"/>
                <a:sym typeface="Calibri"/>
              </a:rPr>
              <a:t>notamment utilisés :</a:t>
            </a:r>
            <a:endParaRPr sz="2100">
              <a:solidFill>
                <a:schemeClr val="dk1"/>
              </a:solidFill>
              <a:latin typeface="Calibri"/>
              <a:ea typeface="Calibri"/>
              <a:cs typeface="Calibri"/>
              <a:sym typeface="Calibri"/>
            </a:endParaRPr>
          </a:p>
          <a:p>
            <a:pPr indent="0" lvl="0" marL="0" rtl="0">
              <a:lnSpc>
                <a:spcPct val="90000"/>
              </a:lnSpc>
              <a:spcBef>
                <a:spcPts val="1600"/>
              </a:spcBef>
              <a:spcAft>
                <a:spcPts val="0"/>
              </a:spcAft>
              <a:buClr>
                <a:schemeClr val="dk1"/>
              </a:buClr>
              <a:buSzPts val="1100"/>
              <a:buFont typeface="Arial"/>
              <a:buNone/>
            </a:pPr>
            <a:r>
              <a:rPr lang="fr-CA" sz="2100">
                <a:solidFill>
                  <a:schemeClr val="dk1"/>
                </a:solidFill>
                <a:latin typeface="Calibri"/>
                <a:ea typeface="Calibri"/>
                <a:cs typeface="Calibri"/>
                <a:sym typeface="Calibri"/>
              </a:rPr>
              <a:t>Raisonnement contrefactuel :</a:t>
            </a:r>
            <a:endParaRPr sz="2100">
              <a:solidFill>
                <a:schemeClr val="dk1"/>
              </a:solidFill>
              <a:latin typeface="Calibri"/>
              <a:ea typeface="Calibri"/>
              <a:cs typeface="Calibri"/>
              <a:sym typeface="Calibri"/>
            </a:endParaRPr>
          </a:p>
          <a:p>
            <a:pPr indent="0" lvl="0" marL="0" rtl="0">
              <a:lnSpc>
                <a:spcPct val="90000"/>
              </a:lnSpc>
              <a:spcBef>
                <a:spcPts val="1600"/>
              </a:spcBef>
              <a:spcAft>
                <a:spcPts val="0"/>
              </a:spcAft>
              <a:buClr>
                <a:schemeClr val="dk1"/>
              </a:buClr>
              <a:buSzPts val="1100"/>
              <a:buFont typeface="Arial"/>
              <a:buNone/>
            </a:pPr>
            <a:r>
              <a:rPr lang="fr-CA" sz="2100">
                <a:solidFill>
                  <a:schemeClr val="dk1"/>
                </a:solidFill>
                <a:latin typeface="Calibri"/>
                <a:ea typeface="Calibri"/>
                <a:cs typeface="Calibri"/>
                <a:sym typeface="Calibri"/>
              </a:rPr>
              <a:t>détermination de la valeur d’une</a:t>
            </a:r>
            <a:endParaRPr sz="2100">
              <a:solidFill>
                <a:schemeClr val="dk1"/>
              </a:solidFill>
              <a:latin typeface="Calibri"/>
              <a:ea typeface="Calibri"/>
              <a:cs typeface="Calibri"/>
              <a:sym typeface="Calibri"/>
            </a:endParaRPr>
          </a:p>
          <a:p>
            <a:pPr indent="0" lvl="0" marL="0" rtl="0">
              <a:lnSpc>
                <a:spcPct val="90000"/>
              </a:lnSpc>
              <a:spcBef>
                <a:spcPts val="1600"/>
              </a:spcBef>
              <a:spcAft>
                <a:spcPts val="0"/>
              </a:spcAft>
              <a:buClr>
                <a:schemeClr val="dk1"/>
              </a:buClr>
              <a:buSzPts val="1100"/>
              <a:buFont typeface="Arial"/>
              <a:buNone/>
            </a:pPr>
            <a:r>
              <a:rPr lang="fr-CA" sz="2100">
                <a:solidFill>
                  <a:schemeClr val="dk1"/>
                </a:solidFill>
                <a:latin typeface="Calibri"/>
                <a:ea typeface="Calibri"/>
                <a:cs typeface="Calibri"/>
                <a:sym typeface="Calibri"/>
              </a:rPr>
              <a:t>action par comparaison avec les</a:t>
            </a:r>
            <a:endParaRPr sz="2100">
              <a:solidFill>
                <a:schemeClr val="dk1"/>
              </a:solidFill>
              <a:latin typeface="Calibri"/>
              <a:ea typeface="Calibri"/>
              <a:cs typeface="Calibri"/>
              <a:sym typeface="Calibri"/>
            </a:endParaRPr>
          </a:p>
          <a:p>
            <a:pPr indent="0" lvl="0" marL="0" rtl="0">
              <a:lnSpc>
                <a:spcPct val="90000"/>
              </a:lnSpc>
              <a:spcBef>
                <a:spcPts val="1600"/>
              </a:spcBef>
              <a:spcAft>
                <a:spcPts val="0"/>
              </a:spcAft>
              <a:buClr>
                <a:schemeClr val="dk1"/>
              </a:buClr>
              <a:buSzPts val="1100"/>
              <a:buFont typeface="Arial"/>
              <a:buNone/>
            </a:pPr>
            <a:r>
              <a:rPr lang="fr-CA" sz="2100">
                <a:solidFill>
                  <a:schemeClr val="dk1"/>
                </a:solidFill>
                <a:latin typeface="Calibri"/>
                <a:ea typeface="Calibri"/>
                <a:cs typeface="Calibri"/>
                <a:sym typeface="Calibri"/>
              </a:rPr>
              <a:t>alternatives Raisonnement en espérance</a:t>
            </a:r>
            <a:endParaRPr sz="2100">
              <a:solidFill>
                <a:schemeClr val="dk1"/>
              </a:solidFill>
              <a:latin typeface="Calibri"/>
              <a:ea typeface="Calibri"/>
              <a:cs typeface="Calibri"/>
              <a:sym typeface="Calibri"/>
            </a:endParaRPr>
          </a:p>
          <a:p>
            <a:pPr indent="0" lvl="0" marL="0" rtl="0">
              <a:lnSpc>
                <a:spcPct val="90000"/>
              </a:lnSpc>
              <a:spcBef>
                <a:spcPts val="1600"/>
              </a:spcBef>
              <a:spcAft>
                <a:spcPts val="0"/>
              </a:spcAft>
              <a:buClr>
                <a:schemeClr val="dk1"/>
              </a:buClr>
              <a:buSzPts val="1100"/>
              <a:buFont typeface="Arial"/>
              <a:buNone/>
            </a:pPr>
            <a:r>
              <a:rPr lang="fr-CA" sz="2100">
                <a:solidFill>
                  <a:schemeClr val="dk1"/>
                </a:solidFill>
                <a:latin typeface="Calibri"/>
                <a:ea typeface="Calibri"/>
                <a:cs typeface="Calibri"/>
                <a:sym typeface="Calibri"/>
              </a:rPr>
              <a:t>mathématique : mise en balance</a:t>
            </a:r>
            <a:endParaRPr sz="2100">
              <a:solidFill>
                <a:schemeClr val="dk1"/>
              </a:solidFill>
              <a:latin typeface="Calibri"/>
              <a:ea typeface="Calibri"/>
              <a:cs typeface="Calibri"/>
              <a:sym typeface="Calibri"/>
            </a:endParaRPr>
          </a:p>
          <a:p>
            <a:pPr indent="0" lvl="0" marL="0" rtl="0">
              <a:lnSpc>
                <a:spcPct val="90000"/>
              </a:lnSpc>
              <a:spcBef>
                <a:spcPts val="1600"/>
              </a:spcBef>
              <a:spcAft>
                <a:spcPts val="0"/>
              </a:spcAft>
              <a:buClr>
                <a:schemeClr val="dk1"/>
              </a:buClr>
              <a:buSzPts val="1100"/>
              <a:buFont typeface="Arial"/>
              <a:buNone/>
            </a:pPr>
            <a:r>
              <a:rPr lang="fr-CA" sz="2100">
                <a:solidFill>
                  <a:schemeClr val="dk1"/>
                </a:solidFill>
                <a:latin typeface="Calibri"/>
                <a:ea typeface="Calibri"/>
                <a:cs typeface="Calibri"/>
                <a:sym typeface="Calibri"/>
              </a:rPr>
              <a:t>de la probabilité de succès avec la</a:t>
            </a:r>
            <a:endParaRPr sz="2100">
              <a:solidFill>
                <a:schemeClr val="dk1"/>
              </a:solidFill>
              <a:latin typeface="Calibri"/>
              <a:ea typeface="Calibri"/>
              <a:cs typeface="Calibri"/>
              <a:sym typeface="Calibri"/>
            </a:endParaRPr>
          </a:p>
          <a:p>
            <a:pPr indent="0" lvl="0" marL="0" rtl="0">
              <a:lnSpc>
                <a:spcPct val="90000"/>
              </a:lnSpc>
              <a:spcBef>
                <a:spcPts val="1600"/>
              </a:spcBef>
              <a:spcAft>
                <a:spcPts val="0"/>
              </a:spcAft>
              <a:buClr>
                <a:schemeClr val="dk1"/>
              </a:buClr>
              <a:buSzPts val="1100"/>
              <a:buFont typeface="Arial"/>
              <a:buNone/>
            </a:pPr>
            <a:r>
              <a:t/>
            </a:r>
            <a:endParaRPr sz="2100">
              <a:solidFill>
                <a:schemeClr val="dk1"/>
              </a:solidFill>
              <a:latin typeface="Calibri"/>
              <a:ea typeface="Calibri"/>
              <a:cs typeface="Calibri"/>
              <a:sym typeface="Calibri"/>
            </a:endParaRPr>
          </a:p>
          <a:p>
            <a:pPr indent="0" lvl="0" marL="0" rtl="0">
              <a:lnSpc>
                <a:spcPct val="90000"/>
              </a:lnSpc>
              <a:spcBef>
                <a:spcPts val="1600"/>
              </a:spcBef>
              <a:spcAft>
                <a:spcPts val="0"/>
              </a:spcAft>
              <a:buClr>
                <a:schemeClr val="dk1"/>
              </a:buClr>
              <a:buSzPts val="1100"/>
              <a:buFont typeface="Arial"/>
              <a:buNone/>
            </a:pPr>
            <a:r>
              <a:rPr lang="fr-CA" sz="2100">
                <a:solidFill>
                  <a:schemeClr val="dk1"/>
                </a:solidFill>
                <a:latin typeface="Calibri"/>
                <a:ea typeface="Calibri"/>
                <a:cs typeface="Calibri"/>
                <a:sym typeface="Calibri"/>
              </a:rPr>
              <a:t>taille du bénéfice</a:t>
            </a:r>
            <a:endParaRPr sz="2100">
              <a:solidFill>
                <a:schemeClr val="dk1"/>
              </a:solidFill>
              <a:latin typeface="Calibri"/>
              <a:ea typeface="Calibri"/>
              <a:cs typeface="Calibri"/>
              <a:sym typeface="Calibri"/>
            </a:endParaRPr>
          </a:p>
          <a:p>
            <a:pPr indent="0" lvl="0" marL="0" rtl="0">
              <a:lnSpc>
                <a:spcPct val="90000"/>
              </a:lnSpc>
              <a:spcBef>
                <a:spcPts val="1600"/>
              </a:spcBef>
              <a:spcAft>
                <a:spcPts val="0"/>
              </a:spcAft>
              <a:buClr>
                <a:schemeClr val="dk1"/>
              </a:buClr>
              <a:buSzPts val="1100"/>
              <a:buFont typeface="Arial"/>
              <a:buNone/>
            </a:pPr>
            <a:r>
              <a:t/>
            </a:r>
            <a:endParaRPr sz="2100">
              <a:solidFill>
                <a:schemeClr val="dk1"/>
              </a:solidFill>
              <a:latin typeface="Calibri"/>
              <a:ea typeface="Calibri"/>
              <a:cs typeface="Calibri"/>
              <a:sym typeface="Calibri"/>
            </a:endParaRPr>
          </a:p>
          <a:p>
            <a:pPr indent="0" lvl="0" marL="0" rtl="0">
              <a:spcBef>
                <a:spcPts val="1600"/>
              </a:spcBef>
              <a:spcAft>
                <a:spcPts val="0"/>
              </a:spcAft>
              <a:buClr>
                <a:schemeClr val="dk1"/>
              </a:buClr>
              <a:buSzPts val="1100"/>
              <a:buFont typeface="Arial"/>
              <a:buNone/>
            </a:pPr>
            <a:r>
              <a:t/>
            </a:r>
            <a:endParaRPr/>
          </a:p>
          <a:p>
            <a:pPr indent="0" lvl="0" marL="0" rtl="0">
              <a:spcBef>
                <a:spcPts val="0"/>
              </a:spcBef>
              <a:spcAft>
                <a:spcPts val="0"/>
              </a:spcAft>
              <a:buClr>
                <a:schemeClr val="dk1"/>
              </a:buClr>
              <a:buSzPts val="1100"/>
              <a:buFont typeface="Arial"/>
              <a:buNone/>
            </a:pPr>
            <a:r>
              <a:t/>
            </a:r>
            <a:endParaRPr/>
          </a:p>
          <a:p>
            <a:pPr indent="0" lvl="0" marL="0" rtl="0">
              <a:spcBef>
                <a:spcPts val="0"/>
              </a:spcBef>
              <a:spcAft>
                <a:spcPts val="0"/>
              </a:spcAft>
              <a:buClr>
                <a:schemeClr val="dk1"/>
              </a:buClr>
              <a:buSzPts val="1100"/>
              <a:buFont typeface="Arial"/>
              <a:buNone/>
            </a:pPr>
            <a:r>
              <a:t/>
            </a:r>
            <a:endParaRPr/>
          </a:p>
          <a:p>
            <a:pPr indent="0" lvl="0" marL="0" rtl="0">
              <a:spcBef>
                <a:spcPts val="0"/>
              </a:spcBef>
              <a:spcAft>
                <a:spcPts val="0"/>
              </a:spcAft>
              <a:buClr>
                <a:schemeClr val="dk1"/>
              </a:buClr>
              <a:buSzPts val="1100"/>
              <a:buFont typeface="Arial"/>
              <a:buNone/>
            </a:pPr>
            <a:r>
              <a:rPr lang="fr-CA"/>
              <a:t>(la comparaison des domaines d’intervention peut permettre de donner une idée générale sur où on peut avoir le plus d’impact, notamment parce qu’on regarde combien d’individus on aide, et combien de ressources sont déjà consacrées à ce problème. Mais ce qui nous intéresse surtout, c’est de comparer et d’évaluer différentes interventions.)</a:t>
            </a:r>
            <a:endParaRPr/>
          </a:p>
          <a:p>
            <a:pPr indent="0" lvl="0" marL="0" rtl="0">
              <a:spcBef>
                <a:spcPts val="0"/>
              </a:spcBef>
              <a:spcAft>
                <a:spcPts val="0"/>
              </a:spcAft>
              <a:buNone/>
            </a:pPr>
            <a:r>
              <a:rPr lang="fr-CA"/>
              <a:t>En principe, si on avait toute l’information qu’il nous fallait, on voudrait simplement calculer l’impact et le coût (pourquoi le coût ? car on a des ressources limitées : si une action demande peu de ressources, on peut consacrer le reste de nos ressources à d’autres actions efficaces)</a:t>
            </a:r>
            <a:endParaRPr/>
          </a:p>
          <a:p>
            <a:pPr indent="0" lvl="0" marL="0" rtl="0">
              <a:spcBef>
                <a:spcPts val="0"/>
              </a:spcBef>
              <a:spcAft>
                <a:spcPts val="0"/>
              </a:spcAft>
              <a:buNone/>
            </a:pPr>
            <a:r>
              <a:rPr lang="fr-CA"/>
              <a:t> </a:t>
            </a:r>
            <a:endParaRPr/>
          </a:p>
          <a:p>
            <a:pPr indent="0" lvl="0" marL="0" rtl="0">
              <a:spcBef>
                <a:spcPts val="0"/>
              </a:spcBef>
              <a:spcAft>
                <a:spcPts val="0"/>
              </a:spcAft>
              <a:buNone/>
            </a:pPr>
            <a:r>
              <a:rPr b="1" lang="fr-CA"/>
              <a:t>exemple : rapport impact / coût</a:t>
            </a:r>
            <a:endParaRPr b="1"/>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a:spcBef>
                <a:spcPts val="0"/>
              </a:spcBef>
              <a:spcAft>
                <a:spcPts val="0"/>
              </a:spcAft>
              <a:buNone/>
            </a:pPr>
            <a:r>
              <a:rPr lang="fr-CA">
                <a:solidFill>
                  <a:schemeClr val="dk1"/>
                </a:solidFill>
              </a:rPr>
              <a:t>Une intervention = une action en faveur des animaux qu’une ou plusieurs individus ou organisations peuvent faire. Exemples : faire une campagne contre les conditions de vie des animaux de cirque, aller distribuer des tracts anti-spécistes dans une université, manifester devant une boutique de fourrures, campagne de publicités en ligne…</a:t>
            </a:r>
            <a:endParaRPr>
              <a:solidFill>
                <a:schemeClr val="dk1"/>
              </a:solidFill>
            </a:endParaRPr>
          </a:p>
          <a:p>
            <a:pPr indent="0" lvl="0" marL="0" rtl="0">
              <a:spcBef>
                <a:spcPts val="0"/>
              </a:spcBef>
              <a:spcAft>
                <a:spcPts val="0"/>
              </a:spcAft>
              <a:buClr>
                <a:schemeClr val="dk1"/>
              </a:buClr>
              <a:buSzPts val="1100"/>
              <a:buFont typeface="Arial"/>
              <a:buNone/>
            </a:pPr>
            <a:r>
              <a:t/>
            </a:r>
            <a:endParaRPr>
              <a:solidFill>
                <a:schemeClr val="dk1"/>
              </a:solidFill>
            </a:endParaRPr>
          </a:p>
          <a:p>
            <a:pPr indent="0" lvl="0" marL="0" rtl="0">
              <a:spcBef>
                <a:spcPts val="0"/>
              </a:spcBef>
              <a:spcAft>
                <a:spcPts val="0"/>
              </a:spcAft>
              <a:buNone/>
            </a:pPr>
            <a:r>
              <a:rPr lang="fr-CA"/>
              <a:t>ressources limitées, plein d’interventions possibles, dans plein de domaines possibles; </a:t>
            </a:r>
            <a:r>
              <a:rPr lang="fr-CA">
                <a:solidFill>
                  <a:schemeClr val="dk1"/>
                </a:solidFill>
              </a:rPr>
              <a:t>si une action demande peu de ressources, on peut consacrer le reste de nos ressources à d’autres actions efficaces</a:t>
            </a:r>
            <a:endParaRPr>
              <a:solidFill>
                <a:schemeClr val="dk1"/>
              </a:solidFill>
            </a:endParaRPr>
          </a:p>
          <a:p>
            <a:pPr indent="0" lvl="0" marL="0" rtl="0">
              <a:spcBef>
                <a:spcPts val="0"/>
              </a:spcBef>
              <a:spcAft>
                <a:spcPts val="0"/>
              </a:spcAft>
              <a:buNone/>
            </a:pPr>
            <a:r>
              <a:t/>
            </a:r>
            <a:endParaRPr>
              <a:solidFill>
                <a:schemeClr val="dk1"/>
              </a:solidFill>
            </a:endParaRPr>
          </a:p>
          <a:p>
            <a:pPr indent="0" lvl="0" marL="0" rtl="0">
              <a:spcBef>
                <a:spcPts val="0"/>
              </a:spcBef>
              <a:spcAft>
                <a:spcPts val="0"/>
              </a:spcAft>
              <a:buNone/>
            </a:pPr>
            <a:r>
              <a:rPr lang="fr-CA">
                <a:solidFill>
                  <a:schemeClr val="dk1"/>
                </a:solidFill>
              </a:rPr>
              <a:t>dans ce cas, aucun problème ? on compare toutes les interventions possibles, leur cout et leur impact, et on alloue nos ressources aux interventions qui ont le meilleur ratio impact sur cout. pas vraiment..</a:t>
            </a:r>
            <a:endParaRPr>
              <a:solidFill>
                <a:schemeClr val="dk1"/>
              </a:solidFill>
            </a:endParaRPr>
          </a:p>
          <a:p>
            <a:pPr indent="0" lvl="0" marL="0" rtl="0">
              <a:spcBef>
                <a:spcPts val="0"/>
              </a:spcBef>
              <a:spcAft>
                <a:spcPts val="0"/>
              </a:spcAft>
              <a:buNone/>
            </a:pPr>
            <a:br>
              <a:rPr lang="fr-CA"/>
            </a:br>
            <a:r>
              <a:rPr lang="fr-CA"/>
              <a:t>Mais même dans ce cas théorique, il y a des questions (notamment éthiques) pas évidentes auxquelles il faut répondre : </a:t>
            </a:r>
            <a:endParaRPr/>
          </a:p>
          <a:p>
            <a:pPr indent="0" lvl="0" marL="0" rtl="0">
              <a:spcBef>
                <a:spcPts val="0"/>
              </a:spcBef>
              <a:spcAft>
                <a:spcPts val="0"/>
              </a:spcAft>
              <a:buNone/>
            </a:pPr>
            <a:r>
              <a:rPr lang="fr-CA"/>
              <a:t>-intérêts des animaux, et quels animaux prendre en compte aussi. sur les intérêts des animaux : juste souffrance et plaisir, ou bien d’autres intérêts: avoir une vie enrichissante, florissante, qui ait du sens, avoir une descendance ? subir des injustices et de l’exploitation. </a:t>
            </a:r>
            <a:endParaRPr/>
          </a:p>
          <a:p>
            <a:pPr indent="0" lvl="0" marL="0" rtl="0">
              <a:spcBef>
                <a:spcPts val="0"/>
              </a:spcBef>
              <a:spcAft>
                <a:spcPts val="0"/>
              </a:spcAft>
              <a:buClr>
                <a:schemeClr val="dk1"/>
              </a:buClr>
              <a:buSzPts val="1100"/>
              <a:buFont typeface="Arial"/>
              <a:buNone/>
            </a:pPr>
            <a:r>
              <a:rPr lang="fr-CA">
                <a:solidFill>
                  <a:schemeClr val="dk1"/>
                </a:solidFill>
              </a:rPr>
              <a:t>une question pratique:</a:t>
            </a:r>
            <a:r>
              <a:rPr lang="fr-CA">
                <a:solidFill>
                  <a:schemeClr val="dk1"/>
                </a:solidFill>
              </a:rPr>
              <a:t> à quel niveau de souffrance est-il mieux pour l’animal de ne pas vivre, ou d’interrompre sa vie ?</a:t>
            </a:r>
            <a:endParaRPr/>
          </a:p>
          <a:p>
            <a:pPr indent="0" lvl="0" marL="0" rtl="0">
              <a:spcBef>
                <a:spcPts val="0"/>
              </a:spcBef>
              <a:spcAft>
                <a:spcPts val="0"/>
              </a:spcAft>
              <a:buNone/>
            </a:pPr>
            <a:r>
              <a:rPr lang="fr-CA"/>
              <a:t>(compliqué parce qu’en général y’a plusieurs choses auxquelles on accorde de la valeur; la souffrance des animaux en est une, mais souvent ce n’est pas la seule. quels animaux faut-il prendre en compte ? tous les animaux sentients ? seulement ceux qui sont touchés par les activités humaines ? en quoi consiste leur bien-être ? est-ce que seul leur bien-être nous intéresse ? y a-t-il des enjeux de justice qui dépassent la question de leur bien-être ? )</a:t>
            </a:r>
            <a:endParaRPr/>
          </a:p>
          <a:p>
            <a:pPr indent="0" lvl="0" marL="0" rtl="0">
              <a:spcBef>
                <a:spcPts val="0"/>
              </a:spcBef>
              <a:spcAft>
                <a:spcPts val="0"/>
              </a:spcAft>
              <a:buNone/>
            </a:pPr>
            <a:r>
              <a:t/>
            </a:r>
            <a:endParaRPr/>
          </a:p>
          <a:p>
            <a:pPr indent="0" lvl="0" marL="0" rtl="0">
              <a:spcBef>
                <a:spcPts val="0"/>
              </a:spcBef>
              <a:spcAft>
                <a:spcPts val="0"/>
              </a:spcAft>
              <a:buNone/>
            </a:pPr>
            <a:r>
              <a:rPr lang="fr-CA"/>
              <a:t>-court et long terme : dans quelle mesure veut-on favoriser les animaux dans le futur ? la plupart d’entre nous serait tenté de dire qu’on se préoccupe autant des animaux futurs. Mais dans ce cas on est amene à regarder les conséquences dans le futur, notamment lointain. Ça impliquerait que comparativement plus d’attention doit etre porte aux animaux dans le futur. </a:t>
            </a:r>
            <a:r>
              <a:rPr lang="fr-CA">
                <a:solidFill>
                  <a:schemeClr val="dk1"/>
                </a:solidFill>
              </a:rPr>
              <a:t>(</a:t>
            </a:r>
            <a:r>
              <a:rPr lang="fr-CA"/>
              <a:t>ça a des grosses conséquences sur les interventions à prioriser, car les conséquences de certaines interventions sont plus “différé” que d’autres.)</a:t>
            </a:r>
            <a:endParaRPr/>
          </a:p>
          <a:p>
            <a:pPr indent="0" lvl="0" marL="0" rtl="0">
              <a:spcBef>
                <a:spcPts val="0"/>
              </a:spcBef>
              <a:spcAft>
                <a:spcPts val="0"/>
              </a:spcAft>
              <a:buNone/>
            </a:pPr>
            <a:r>
              <a:t/>
            </a:r>
            <a:endParaRPr/>
          </a:p>
          <a:p>
            <a:pPr indent="0" lvl="0" marL="0" rtl="0">
              <a:spcBef>
                <a:spcPts val="0"/>
              </a:spcBef>
              <a:spcAft>
                <a:spcPts val="0"/>
              </a:spcAft>
              <a:buNone/>
            </a:pPr>
            <a:r>
              <a:rPr lang="fr-CA"/>
              <a:t>-le coût  : en termes de ressources: temps, argent, compétence, … </a:t>
            </a:r>
            <a:endParaRPr/>
          </a:p>
          <a:p>
            <a:pPr indent="457200" lvl="0" marL="0" rtl="0">
              <a:spcBef>
                <a:spcPts val="0"/>
              </a:spcBef>
              <a:spcAft>
                <a:spcPts val="0"/>
              </a:spcAft>
              <a:buNone/>
            </a:pPr>
            <a:r>
              <a:rPr lang="fr-CA"/>
              <a:t>-Question de comment on passe de l’un à l’autre : pas toujours évident d’obtenir une seule unité de mesure’, on a parfois beaucoup plus de ressources humaines que financières, ou l’inverse. </a:t>
            </a:r>
            <a:endParaRPr/>
          </a:p>
          <a:p>
            <a:pPr indent="457200" lvl="0" marL="0" rtl="0">
              <a:spcBef>
                <a:spcPts val="0"/>
              </a:spcBef>
              <a:spcAft>
                <a:spcPts val="0"/>
              </a:spcAft>
              <a:buNone/>
            </a:pPr>
            <a:r>
              <a:rPr lang="fr-CA"/>
              <a:t>-si on entreprend une intervention, est-ce qu'on prend en compte dans les couts de cette intervention les couts de fonctionnement de l'orga, ou d'autres couts fixes ? par ex, l'assurance de l'asso, les loyers si elle a des locaux</a:t>
            </a:r>
            <a:endParaRPr/>
          </a:p>
          <a:p>
            <a:pPr indent="0" lvl="0" marL="0" rtl="0">
              <a:spcBef>
                <a:spcPts val="0"/>
              </a:spcBef>
              <a:spcAft>
                <a:spcPts val="0"/>
              </a:spcAft>
              <a:buNone/>
            </a:pPr>
            <a:r>
              <a:t/>
            </a:r>
            <a:endParaRPr/>
          </a:p>
          <a:p>
            <a:pPr indent="0" lvl="0" marL="0" rtl="0">
              <a:spcBef>
                <a:spcPts val="0"/>
              </a:spcBef>
              <a:spcAft>
                <a:spcPts val="0"/>
              </a:spcAft>
              <a:buNone/>
            </a:pPr>
            <a:r>
              <a:rPr lang="fr-CA">
                <a:solidFill>
                  <a:schemeClr val="dk1"/>
                </a:solidFill>
              </a:rPr>
              <a:t>(</a:t>
            </a:r>
            <a:r>
              <a:rPr lang="fr-CA"/>
              <a:t>De plus, parfois cas limites : si une association dépense 100 000€ pour lever 1 000 000€ de fonds auprès de particuliers pour mener à bien une intervention, quel est le coût de cette intervention ?)</a:t>
            </a:r>
            <a:endParaRPr/>
          </a:p>
          <a:p>
            <a:pPr indent="0" lvl="0" marL="0" rtl="0">
              <a:spcBef>
                <a:spcPts val="0"/>
              </a:spcBef>
              <a:spcAft>
                <a:spcPts val="0"/>
              </a:spcAft>
              <a:buNone/>
            </a:pPr>
            <a:r>
              <a:t/>
            </a:r>
            <a:endParaRPr/>
          </a:p>
          <a:p>
            <a:pPr indent="0" lvl="0" marL="0" rtl="0">
              <a:spcBef>
                <a:spcPts val="0"/>
              </a:spcBef>
              <a:spcAft>
                <a:spcPts val="0"/>
              </a:spcAft>
              <a:buNone/>
            </a:pPr>
            <a:r>
              <a:rPr lang="fr-CA"/>
              <a:t>-Le problème de l’impact d’une action collective : si plusieurs organisations organisent une campagne pour lutter contre l’élevage des poules en batterie, quel est l’impact respective de chaque organisation ? Imaginons que la campagne aurait réussi même si on avait pas participé, est-ce que ça veut dire que notre impact a été zéro. conflit avec raisonnement contrefactuel</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Clr>
                <a:schemeClr val="dk1"/>
              </a:buClr>
              <a:buSzPts val="1100"/>
              <a:buFont typeface="Arial"/>
              <a:buNone/>
            </a:pPr>
            <a:r>
              <a:t/>
            </a:r>
            <a:endParaRPr/>
          </a:p>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0260ca881_7_24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Google Shape;206;g40260ca881_7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401bee205d_0_1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Google Shape;215;g401bee205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fr-CA">
                <a:solidFill>
                  <a:schemeClr val="dk1"/>
                </a:solidFill>
              </a:rPr>
              <a:t>difficultés de la pratique :</a:t>
            </a:r>
            <a:endParaRPr>
              <a:solidFill>
                <a:schemeClr val="dk1"/>
              </a:solidFill>
            </a:endParaRPr>
          </a:p>
          <a:p>
            <a:pPr indent="0" lvl="0" marL="0" rt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None/>
            </a:pPr>
            <a:r>
              <a:rPr lang="fr-CA">
                <a:solidFill>
                  <a:schemeClr val="dk1"/>
                </a:solidFill>
              </a:rPr>
              <a:t>-sur la mesure de l’impact : difficile car même quand on est clair sur ce qui nous intéresse vraiment, (comme déjà dit) </a:t>
            </a:r>
            <a:endParaRPr>
              <a:solidFill>
                <a:schemeClr val="dk1"/>
              </a:solidFill>
            </a:endParaRPr>
          </a:p>
          <a:p>
            <a:pPr indent="457200" lvl="0" marL="0" rtl="0">
              <a:spcBef>
                <a:spcPts val="0"/>
              </a:spcBef>
              <a:spcAft>
                <a:spcPts val="0"/>
              </a:spcAft>
              <a:buNone/>
            </a:pPr>
            <a:r>
              <a:rPr lang="fr-CA">
                <a:solidFill>
                  <a:schemeClr val="dk1"/>
                </a:solidFill>
              </a:rPr>
              <a:t>-y’a des problèmes fondamentaux sur la mesure d’états mentaux des animaux, parce que subjectifs: déjà c'est difficile de connaitre les états mentaux d'autres humains, donc  / des individus d'autres espèces ! on peut regarder leur comportement, mais c'est limité. C'est important parce que c'est sous-jacent dans bcp de débats.</a:t>
            </a:r>
            <a:endParaRPr>
              <a:solidFill>
                <a:schemeClr val="dk1"/>
              </a:solidFill>
            </a:endParaRPr>
          </a:p>
          <a:p>
            <a:pPr indent="0" lvl="0" marL="457200">
              <a:spcBef>
                <a:spcPts val="0"/>
              </a:spcBef>
              <a:spcAft>
                <a:spcPts val="0"/>
              </a:spcAft>
              <a:buNone/>
            </a:pPr>
            <a:r>
              <a:rPr lang="fr-CA">
                <a:solidFill>
                  <a:schemeClr val="dk1"/>
                </a:solidFill>
              </a:rPr>
              <a:t>-mais aussi peu de données disponibles, notamment sur le nombre d’animaux existants</a:t>
            </a:r>
            <a:endParaRPr>
              <a:solidFill>
                <a:schemeClr val="dk1"/>
              </a:solidFill>
            </a:endParaRPr>
          </a:p>
          <a:p>
            <a:pPr indent="0" lvl="0" marL="0">
              <a:spcBef>
                <a:spcPts val="0"/>
              </a:spcBef>
              <a:spcAft>
                <a:spcPts val="0"/>
              </a:spcAft>
              <a:buNone/>
            </a:pPr>
            <a:r>
              <a:rPr lang="fr-CA">
                <a:solidFill>
                  <a:schemeClr val="dk1"/>
                </a:solidFill>
              </a:rPr>
              <a:t>(Par ailleurs, pas évident de trouver de mesurer cette souffrance animale: problèmes fondamentaux qu’on ne connait pas leur expérience subjective, mais aussi en pratique, différentes métriques possibles : nombre de vies animales épargnées, magnitude de la diminution de la souffrance, nombre d’années de vie animale épargnées, … )</a:t>
            </a:r>
            <a:endParaRPr>
              <a:solidFill>
                <a:schemeClr val="dk1"/>
              </a:solidFill>
            </a:endParaRPr>
          </a:p>
          <a:p>
            <a:pPr indent="0" lvl="0" marL="0" rtl="0">
              <a:spcBef>
                <a:spcPts val="0"/>
              </a:spcBef>
              <a:spcAft>
                <a:spcPts val="0"/>
              </a:spcAft>
              <a:buClr>
                <a:schemeClr val="dk1"/>
              </a:buClr>
              <a:buSzPts val="1100"/>
              <a:buFont typeface="Arial"/>
              <a:buNone/>
            </a:pPr>
            <a:r>
              <a:t/>
            </a:r>
            <a:endParaRPr>
              <a:solidFill>
                <a:schemeClr val="dk1"/>
              </a:solidFill>
            </a:endParaRPr>
          </a:p>
          <a:p>
            <a:pPr indent="0" lvl="0" marL="0" rtl="0">
              <a:spcBef>
                <a:spcPts val="0"/>
              </a:spcBef>
              <a:spcAft>
                <a:spcPts val="0"/>
              </a:spcAft>
              <a:buClr>
                <a:schemeClr val="dk1"/>
              </a:buClr>
              <a:buSzPts val="1100"/>
              <a:buFont typeface="Arial"/>
              <a:buNone/>
            </a:pPr>
            <a:r>
              <a:rPr lang="fr-CA">
                <a:solidFill>
                  <a:schemeClr val="dk1"/>
                </a:solidFill>
              </a:rPr>
              <a:t>-surtout: nos actions ont beaucoup de conséquences indirectes. Comparez l’action d’aller donner à boire à une vache assoiffée, et de donner un flyer à quelqu'un qui parle du véganisme.. Dans le 1er cas, l’impact est direct, visible, et (relativement) limité. Dans le 2ème, il y a des conséquences non directement visibles, à plus long terme, qui impliquent plein de mécanismes : la proba de l’interlocuteur de “conversion” au véganisme, l’image qu’elle se fait du véganisme à la suite de votre discussion, à combien d'autres individus elle va parler de ça, … Pour des interventions plus complexes, les conséquences sont encore plus emmêlées, donc difficiles à prévoir ! on donne </a:t>
            </a:r>
            <a:endParaRPr>
              <a:solidFill>
                <a:schemeClr val="dk1"/>
              </a:solidFill>
            </a:endParaRPr>
          </a:p>
          <a:p>
            <a:pPr indent="0" lvl="0" marL="0" rtl="0">
              <a:spcBef>
                <a:spcPts val="0"/>
              </a:spcBef>
              <a:spcAft>
                <a:spcPts val="0"/>
              </a:spcAft>
              <a:buNone/>
            </a:pPr>
            <a:r>
              <a:t/>
            </a:r>
            <a:endParaRPr/>
          </a:p>
          <a:p>
            <a:pPr indent="0" lvl="0" marL="0">
              <a:spcBef>
                <a:spcPts val="0"/>
              </a:spcBef>
              <a:spcAft>
                <a:spcPts val="0"/>
              </a:spcAft>
              <a:buNone/>
            </a:pPr>
            <a:r>
              <a:rPr lang="fr-CA"/>
              <a:t>on va voir successivement 2 moyens différents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4013b43bf4_0_7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Google Shape;224;g4013b43bf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0" lvl="0" marL="0" rtl="0">
              <a:spcBef>
                <a:spcPts val="0"/>
              </a:spcBef>
              <a:spcAft>
                <a:spcPts val="0"/>
              </a:spcAft>
              <a:buNone/>
            </a:pPr>
            <a:r>
              <a:rPr lang="fr-CA"/>
              <a:t>ça permet notamment de faire une préselection d'interventions, si notre but est de trouver les interventions les plus efficaces. </a:t>
            </a:r>
            <a:endParaRPr/>
          </a:p>
          <a:p>
            <a:pPr indent="0" lvl="0" marL="0" rtl="0">
              <a:spcBef>
                <a:spcPts val="0"/>
              </a:spcBef>
              <a:spcAft>
                <a:spcPts val="0"/>
              </a:spcAft>
              <a:buNone/>
            </a:pPr>
            <a:r>
              <a:t/>
            </a:r>
            <a:endParaRPr/>
          </a:p>
          <a:p>
            <a:pPr indent="0" lvl="0" marL="0" rtl="0">
              <a:spcBef>
                <a:spcPts val="0"/>
              </a:spcBef>
              <a:spcAft>
                <a:spcPts val="0"/>
              </a:spcAft>
              <a:buNone/>
            </a:pPr>
            <a:r>
              <a:rPr lang="fr-CA"/>
              <a:t>Attention : ces classifications en différentes domaines d’intervention comportent une part d’arbitraire, et répondent à des préoccupations aussi pragmatiques.</a:t>
            </a:r>
            <a:endParaRPr/>
          </a:p>
          <a:p>
            <a:pPr indent="0" lvl="0" marL="0" rtl="0">
              <a:spcBef>
                <a:spcPts val="0"/>
              </a:spcBef>
              <a:spcAft>
                <a:spcPts val="0"/>
              </a:spcAft>
              <a:buClr>
                <a:schemeClr val="dk1"/>
              </a:buClr>
              <a:buSzPts val="1100"/>
              <a:buFont typeface="Arial"/>
              <a:buNone/>
            </a:pPr>
            <a:r>
              <a:rPr lang="fr-CA"/>
              <a:t>on parle aussi souvent, de manière indépendante, de sous-catégories telles que le travail sur les alternatives viande ou … </a:t>
            </a:r>
            <a:endParaRPr/>
          </a:p>
          <a:p>
            <a:pPr indent="0" lvl="0" marL="0" rtl="0">
              <a:spcBef>
                <a:spcPts val="0"/>
              </a:spcBef>
              <a:spcAft>
                <a:spcPts val="0"/>
              </a:spcAft>
              <a:buClr>
                <a:schemeClr val="dk1"/>
              </a:buClr>
              <a:buSzPts val="1100"/>
              <a:buFont typeface="Arial"/>
              <a:buNone/>
            </a:pPr>
            <a:r>
              <a:rPr lang="fr-CA"/>
              <a:t>alternatives à la viande</a:t>
            </a:r>
            <a:endParaRPr/>
          </a:p>
          <a:p>
            <a:pPr indent="0" lvl="0" marL="0" rtl="0">
              <a:spcBef>
                <a:spcPts val="0"/>
              </a:spcBef>
              <a:spcAft>
                <a:spcPts val="0"/>
              </a:spcAft>
              <a:buClr>
                <a:schemeClr val="dk1"/>
              </a:buClr>
              <a:buSzPts val="1100"/>
              <a:buFont typeface="Arial"/>
              <a:buNone/>
            </a:pPr>
            <a:r>
              <a:rPr lang="fr-CA"/>
              <a:t>… </a:t>
            </a:r>
            <a:endParaRPr/>
          </a:p>
          <a:p>
            <a:pPr indent="0" lvl="0" marL="0" rtl="0">
              <a:spcBef>
                <a:spcPts val="0"/>
              </a:spcBef>
              <a:spcAft>
                <a:spcPts val="0"/>
              </a:spcAft>
              <a:buClr>
                <a:schemeClr val="dk1"/>
              </a:buClr>
              <a:buSzPts val="1100"/>
              <a:buFont typeface="Arial"/>
              <a:buNone/>
            </a:pPr>
            <a:r>
              <a:t/>
            </a:r>
            <a:endParaRPr/>
          </a:p>
          <a:p>
            <a:pPr indent="0" lvl="0" marL="0" rtl="0">
              <a:spcBef>
                <a:spcPts val="0"/>
              </a:spcBef>
              <a:spcAft>
                <a:spcPts val="0"/>
              </a:spcAft>
              <a:buNone/>
            </a:pPr>
            <a:r>
              <a:t/>
            </a:r>
            <a:endParaRPr/>
          </a:p>
          <a:p>
            <a:pPr indent="0" lvl="0" marL="0" rtl="0">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013b43bf4_0_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Google Shape;233;g4013b43bf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fr-CA">
                <a:solidFill>
                  <a:schemeClr val="dk1"/>
                </a:solidFill>
              </a:rPr>
              <a:t>Plus un domaine d’intervention satisfait les 3 critères, plus il est prometteur. Pourquoi chaque critère est important : ampleur : un problème important, si problème touche 5 individus, ça vaut pas le coup de se focaliser dessus; potentiel : fait-on facilement des progrès ? ”</a:t>
            </a:r>
            <a:r>
              <a:rPr lang="fr-CA" sz="1300">
                <a:solidFill>
                  <a:srgbClr val="424242"/>
                </a:solidFill>
                <a:highlight>
                  <a:srgbClr val="FFFFFF"/>
                </a:highlight>
              </a:rPr>
              <a:t>A tractable cause is one where significant progress could be made relative to the total size of the issue with a realistic amount of resources.” </a:t>
            </a:r>
            <a:r>
              <a:rPr lang="fr-CA">
                <a:solidFill>
                  <a:schemeClr val="dk1"/>
                </a:solidFill>
              </a:rPr>
              <a:t>parfois le problème est moins facilement résolvable: par ex ? ; négligé: si déjà bcp de ressources, on peut imaginer que les moyens les plus faciles de progresser dans la résolution du problème ont déjà été mis en œuvre.</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fr-CA">
                <a:solidFill>
                  <a:schemeClr val="dk1"/>
                </a:solidFill>
              </a:rPr>
              <a:t>Pour s’entraîner, appliquons le sur un domaine d’intervention qui </a:t>
            </a:r>
            <a:endParaRPr>
              <a:solidFill>
                <a:schemeClr val="dk1"/>
              </a:solidFill>
            </a:endParaRPr>
          </a:p>
          <a:p>
            <a:pPr indent="0" lvl="0" marL="0">
              <a:spcBef>
                <a:spcPts val="0"/>
              </a:spcBef>
              <a:spcAft>
                <a:spcPts val="0"/>
              </a:spcAft>
              <a:buNone/>
            </a:pPr>
            <a:r>
              <a:t/>
            </a:r>
            <a:endParaRPr>
              <a:solidFill>
                <a:schemeClr val="dk1"/>
              </a:solidFill>
            </a:endParaRPr>
          </a:p>
          <a:p>
            <a:pPr indent="0" lvl="0" marL="0" rtl="0">
              <a:spcBef>
                <a:spcPts val="0"/>
              </a:spcBef>
              <a:spcAft>
                <a:spcPts val="0"/>
              </a:spcAft>
              <a:buClr>
                <a:schemeClr val="dk1"/>
              </a:buClr>
              <a:buSzPts val="1100"/>
              <a:buFont typeface="Arial"/>
              <a:buNone/>
            </a:pPr>
            <a:r>
              <a:rPr lang="fr-CA">
                <a:solidFill>
                  <a:schemeClr val="dk1"/>
                </a:solidFill>
              </a:rPr>
              <a:t>Comment l’appliquer aux différents domaines d’intervention de la cause animale ? (Focalisons-nous sur l’élevage industriel)</a:t>
            </a:r>
            <a:endParaRPr>
              <a:solidFill>
                <a:schemeClr val="dk1"/>
              </a:solidFill>
            </a:endParaRPr>
          </a:p>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013b43bf4_0_1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2" name="Google Shape;242;g4013b43bf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fr-CA"/>
              <a:t>souffreance des animaux sauvages </a:t>
            </a:r>
            <a:endParaRPr/>
          </a:p>
          <a:p>
            <a:pPr indent="0" lvl="0" marL="0" rtl="0">
              <a:spcBef>
                <a:spcPts val="0"/>
              </a:spcBef>
              <a:spcAft>
                <a:spcPts val="0"/>
              </a:spcAft>
              <a:buNone/>
            </a:pPr>
            <a:r>
              <a:t/>
            </a:r>
            <a:endParaRPr/>
          </a:p>
          <a:p>
            <a:pPr indent="0" lvl="0" marL="0">
              <a:spcBef>
                <a:spcPts val="0"/>
              </a:spcBef>
              <a:spcAft>
                <a:spcPts val="0"/>
              </a:spcAft>
              <a:buNone/>
            </a:pPr>
            <a:r>
              <a:rPr lang="fr-CA"/>
              <a:t>(à vérifier: poissons sauvages péchées entrent-ils dans catégorie élevage industriel)</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rtl="0">
              <a:lnSpc>
                <a:spcPct val="115000"/>
              </a:lnSpc>
              <a:spcBef>
                <a:spcPts val="0"/>
              </a:spcBef>
              <a:spcAft>
                <a:spcPts val="0"/>
              </a:spcAft>
              <a:buClr>
                <a:schemeClr val="dk1"/>
              </a:buClr>
              <a:buSzPts val="1100"/>
              <a:buFont typeface="Arial"/>
              <a:buNone/>
            </a:pPr>
            <a:r>
              <a:rPr lang="fr-CA" sz="1800">
                <a:solidFill>
                  <a:schemeClr val="dk2"/>
                </a:solidFill>
              </a:rPr>
              <a:t>est l’intensité de leurs souffrances / l’étendue de leur préjudice / dommage ?</a:t>
            </a:r>
            <a:endParaRPr sz="1800">
              <a:solidFill>
                <a:schemeClr val="dk2"/>
              </a:solidFill>
            </a:endParaRPr>
          </a:p>
          <a:p>
            <a:pPr indent="0" lvl="0" marL="0">
              <a:spcBef>
                <a:spcPts val="160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4013b43bf4_0_2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Google Shape;252;g4013b43bf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fr-CA" sz="1800">
                <a:solidFill>
                  <a:schemeClr val="dk2"/>
                </a:solidFill>
              </a:rPr>
              <a:t>budget philanthropique dédié à chacun des domaines d’intervention, d’où certains domaines sont plus négligés que d’autres</a:t>
            </a:r>
            <a:endParaRPr sz="1800">
              <a:solidFill>
                <a:schemeClr val="dk2"/>
              </a:solidFill>
            </a:endParaRPr>
          </a:p>
          <a:p>
            <a:pPr indent="0" lvl="0" marL="0" rtl="0">
              <a:lnSpc>
                <a:spcPct val="115000"/>
              </a:lnSpc>
              <a:spcBef>
                <a:spcPts val="1600"/>
              </a:spcBef>
              <a:spcAft>
                <a:spcPts val="0"/>
              </a:spcAft>
              <a:buClr>
                <a:schemeClr val="dk1"/>
              </a:buClr>
              <a:buSzPts val="1100"/>
              <a:buFont typeface="Arial"/>
              <a:buNone/>
            </a:pPr>
            <a:r>
              <a:t/>
            </a:r>
            <a:endParaRPr sz="1800">
              <a:solidFill>
                <a:schemeClr val="dk2"/>
              </a:solidFill>
            </a:endParaRPr>
          </a:p>
          <a:p>
            <a:pPr indent="0" lvl="0" marL="0" rtl="0">
              <a:lnSpc>
                <a:spcPct val="115000"/>
              </a:lnSpc>
              <a:spcBef>
                <a:spcPts val="1600"/>
              </a:spcBef>
              <a:spcAft>
                <a:spcPts val="0"/>
              </a:spcAft>
              <a:buClr>
                <a:schemeClr val="dk1"/>
              </a:buClr>
              <a:buSzPts val="1100"/>
              <a:buFont typeface="Arial"/>
              <a:buNone/>
            </a:pPr>
            <a:r>
              <a:t/>
            </a:r>
            <a:endParaRPr sz="1800">
              <a:solidFill>
                <a:schemeClr val="dk2"/>
              </a:solidFill>
            </a:endParaRPr>
          </a:p>
          <a:p>
            <a:pPr indent="0" lvl="0" marL="0" rtl="0">
              <a:lnSpc>
                <a:spcPct val="115000"/>
              </a:lnSpc>
              <a:spcBef>
                <a:spcPts val="1600"/>
              </a:spcBef>
              <a:spcAft>
                <a:spcPts val="0"/>
              </a:spcAft>
              <a:buClr>
                <a:schemeClr val="dk1"/>
              </a:buClr>
              <a:buSzPts val="1100"/>
              <a:buFont typeface="Arial"/>
              <a:buNone/>
            </a:pPr>
            <a:r>
              <a:t/>
            </a:r>
            <a:endParaRPr sz="1800">
              <a:solidFill>
                <a:schemeClr val="dk2"/>
              </a:solidFill>
            </a:endParaRPr>
          </a:p>
          <a:p>
            <a:pPr indent="0" lvl="0" marL="0" rtl="0">
              <a:lnSpc>
                <a:spcPct val="115000"/>
              </a:lnSpc>
              <a:spcBef>
                <a:spcPts val="1600"/>
              </a:spcBef>
              <a:spcAft>
                <a:spcPts val="0"/>
              </a:spcAft>
              <a:buClr>
                <a:schemeClr val="dk1"/>
              </a:buClr>
              <a:buSzPts val="1100"/>
              <a:buFont typeface="Arial"/>
              <a:buNone/>
            </a:pPr>
            <a:r>
              <a:t/>
            </a:r>
            <a:endParaRPr sz="1800">
              <a:solidFill>
                <a:schemeClr val="dk2"/>
              </a:solidFill>
            </a:endParaRPr>
          </a:p>
          <a:p>
            <a:pPr indent="0" lvl="0" marL="0" rtl="0">
              <a:spcBef>
                <a:spcPts val="16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4013b43bf4_0_2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Google Shape;261;g4013b43bf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4013b43bf4_0_5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0" name="Google Shape;270;g4013b43bf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0" lvl="0" marL="0" rtl="0">
              <a:spcBef>
                <a:spcPts val="0"/>
              </a:spcBef>
              <a:spcAft>
                <a:spcPts val="0"/>
              </a:spcAft>
              <a:buNone/>
            </a:pPr>
            <a:r>
              <a:rPr lang="fr-CA"/>
              <a:t>récap : le cadre de priorisation peut donner une idée de l’efficacité, mais ça reste très imprécis : on peut l’utiliser : </a:t>
            </a:r>
            <a:endParaRPr/>
          </a:p>
          <a:p>
            <a:pPr indent="0" lvl="0" marL="0" rtl="0">
              <a:spcBef>
                <a:spcPts val="0"/>
              </a:spcBef>
              <a:spcAft>
                <a:spcPts val="0"/>
              </a:spcAft>
              <a:buNone/>
            </a:pPr>
            <a:r>
              <a:rPr lang="fr-CA"/>
              <a:t>-pour faire un premier tri, et ensuite se focaliser sur l’évaluation des interventions des domaines d’intervention les plus prometteurs (ce que fait ACE par ex). </a:t>
            </a:r>
            <a:endParaRPr/>
          </a:p>
          <a:p>
            <a:pPr indent="0" lvl="0" marL="0" rtl="0">
              <a:spcBef>
                <a:spcPts val="0"/>
              </a:spcBef>
              <a:spcAft>
                <a:spcPts val="0"/>
              </a:spcAft>
              <a:buNone/>
            </a:pPr>
            <a:r>
              <a:rPr lang="fr-CA"/>
              <a:t>-si on a pas d’autres infos disponibles sur le contenu des interventions,</a:t>
            </a:r>
            <a:endParaRPr/>
          </a:p>
          <a:p>
            <a:pPr indent="0" lvl="0" marL="0" rtl="0">
              <a:spcBef>
                <a:spcPts val="0"/>
              </a:spcBef>
              <a:spcAft>
                <a:spcPts val="0"/>
              </a:spcAft>
              <a:buNone/>
            </a:pPr>
            <a:r>
              <a:t/>
            </a:r>
            <a:endParaRPr/>
          </a:p>
          <a:p>
            <a:pPr indent="0" lvl="0" marL="0" rtl="0">
              <a:spcBef>
                <a:spcPts val="0"/>
              </a:spcBef>
              <a:spcAft>
                <a:spcPts val="0"/>
              </a:spcAft>
              <a:buNone/>
            </a:pPr>
            <a:r>
              <a:rPr lang="fr-CA"/>
              <a:t>Pour résoudre ce problème, on peut essayer de modéliser les différentes manières d’avoir de l’impact, approche analytique, découper / diviser les conséquences de l’intervention. </a:t>
            </a:r>
            <a:endParaRPr/>
          </a:p>
          <a:p>
            <a:pPr indent="0" lvl="0" marL="0" rtl="0">
              <a:spcBef>
                <a:spcPts val="0"/>
              </a:spcBef>
              <a:spcAft>
                <a:spcPts val="0"/>
              </a:spcAft>
              <a:buNone/>
            </a:pPr>
            <a:r>
              <a:rPr lang="fr-CA"/>
              <a:t>sciences sociales : par ex: plus facile pour des individus de </a:t>
            </a:r>
            <a:endParaRPr/>
          </a:p>
          <a:p>
            <a:pPr indent="0" lvl="0" marL="0" rtl="0">
              <a:spcBef>
                <a:spcPts val="0"/>
              </a:spcBef>
              <a:spcAft>
                <a:spcPts val="0"/>
              </a:spcAft>
              <a:buNone/>
            </a:pPr>
            <a:r>
              <a:t/>
            </a:r>
            <a:endParaRPr/>
          </a:p>
          <a:p>
            <a:pPr indent="0" lvl="0" marL="0" rtl="0">
              <a:spcBef>
                <a:spcPts val="0"/>
              </a:spcBef>
              <a:spcAft>
                <a:spcPts val="0"/>
              </a:spcAft>
              <a:buNone/>
            </a:pPr>
            <a:r>
              <a:rPr lang="fr-CA"/>
              <a:t>études scientifiques: essai randomisées contrôlées (“</a:t>
            </a:r>
            <a:r>
              <a:rPr lang="fr-CA" sz="1300">
                <a:solidFill>
                  <a:srgbClr val="333333"/>
                </a:solidFill>
                <a:highlight>
                  <a:srgbClr val="FFFFFF"/>
                </a:highlight>
                <a:latin typeface="Raleway"/>
                <a:ea typeface="Raleway"/>
                <a:cs typeface="Raleway"/>
                <a:sym typeface="Raleway"/>
              </a:rPr>
              <a:t>Un essai contrôlé randomisé est un essai dans lequel les personnes sont choisies de manière aléatoire (au hasard uniquement) pour recevoir l’une des interventions cliniques, telles qu’un nouveau médicament. L’une de ces interventions est le groupe de contrôle (ou témoin),”</a:t>
            </a:r>
            <a:r>
              <a:rPr lang="fr-CA"/>
              <a:t>, études observationnelles, focus groupes (“forme de recherche qualitative / étude qualitative qui prend forme au sein d'un groupe spécifique culturel, sociétal ou idéologique, afin de déterminer la réponse de ce groupe et l'attitude qu'il adopte au regard d'un produit, d'un service, d'un concept ou de notices.”)</a:t>
            </a:r>
            <a:endParaRPr/>
          </a:p>
          <a:p>
            <a:pPr indent="0" lvl="0" marL="0" rtl="0">
              <a:spcBef>
                <a:spcPts val="0"/>
              </a:spcBef>
              <a:spcAft>
                <a:spcPts val="0"/>
              </a:spcAft>
              <a:buNone/>
            </a:pPr>
            <a:r>
              <a:t/>
            </a:r>
            <a:endParaRPr/>
          </a:p>
          <a:p>
            <a:pPr indent="0" lvl="0" marL="0" rtl="0">
              <a:spcBef>
                <a:spcPts val="0"/>
              </a:spcBef>
              <a:spcAft>
                <a:spcPts val="0"/>
              </a:spcAft>
              <a:buNone/>
            </a:pPr>
            <a:r>
              <a:rPr lang="fr-CA"/>
              <a:t>par ex </a:t>
            </a:r>
            <a:endParaRPr/>
          </a:p>
          <a:p>
            <a:pPr indent="0" lvl="0" marL="0" rtl="0">
              <a:lnSpc>
                <a:spcPct val="150000"/>
              </a:lnSpc>
              <a:spcBef>
                <a:spcPts val="0"/>
              </a:spcBef>
              <a:spcAft>
                <a:spcPts val="0"/>
              </a:spcAft>
              <a:buClr>
                <a:schemeClr val="dk1"/>
              </a:buClr>
              <a:buSzPts val="1100"/>
              <a:buFont typeface="Arial"/>
              <a:buNone/>
            </a:pPr>
            <a:r>
              <a:rPr lang="fr-CA">
                <a:solidFill>
                  <a:srgbClr val="424242"/>
                </a:solidFill>
                <a:highlight>
                  <a:srgbClr val="FFFFFF"/>
                </a:highlight>
              </a:rPr>
              <a:t>-“Investigates participants’ attitudes toward feminist and environmental activists. Participants’ negative stereotypes of activists were associated with lower “willingness to affiliate” with the activists. The authors suggest that negative social perceptions play “a key role in creating resistance to social change.” (ACE)-</a:t>
            </a:r>
            <a:endParaRPr>
              <a:solidFill>
                <a:srgbClr val="424242"/>
              </a:solidFill>
              <a:highlight>
                <a:srgbClr val="FFFFFF"/>
              </a:highlight>
            </a:endParaRPr>
          </a:p>
          <a:p>
            <a:pPr indent="0" lvl="0" marL="0" rtl="0">
              <a:lnSpc>
                <a:spcPct val="150000"/>
              </a:lnSpc>
              <a:spcBef>
                <a:spcPts val="3000"/>
              </a:spcBef>
              <a:spcAft>
                <a:spcPts val="0"/>
              </a:spcAft>
              <a:buNone/>
            </a:pPr>
            <a:r>
              <a:rPr lang="fr-CA">
                <a:solidFill>
                  <a:srgbClr val="424242"/>
                </a:solidFill>
                <a:highlight>
                  <a:srgbClr val="FFFFFF"/>
                </a:highlight>
              </a:rPr>
              <a:t>utilisant les études scientifiques existantes sur l’efficacité d’interventions similaires, par exemple des essais randomisés contrôlés ou des études de cas</a:t>
            </a:r>
            <a:endParaRPr>
              <a:solidFill>
                <a:srgbClr val="424242"/>
              </a:solidFill>
              <a:highlight>
                <a:srgbClr val="FFFFFF"/>
              </a:highlight>
            </a:endParaRPr>
          </a:p>
          <a:p>
            <a:pPr indent="0" lvl="0" marL="0" rtl="0">
              <a:lnSpc>
                <a:spcPct val="150000"/>
              </a:lnSpc>
              <a:spcBef>
                <a:spcPts val="3000"/>
              </a:spcBef>
              <a:spcAft>
                <a:spcPts val="0"/>
              </a:spcAft>
              <a:buNone/>
            </a:pPr>
            <a:r>
              <a:t/>
            </a:r>
            <a:endParaRPr>
              <a:solidFill>
                <a:srgbClr val="424242"/>
              </a:solidFill>
              <a:highlight>
                <a:srgbClr val="FFFFFF"/>
              </a:highlight>
            </a:endParaRPr>
          </a:p>
          <a:p>
            <a:pPr indent="0" lvl="0" marL="0" rtl="0">
              <a:lnSpc>
                <a:spcPct val="150000"/>
              </a:lnSpc>
              <a:spcBef>
                <a:spcPts val="3000"/>
              </a:spcBef>
              <a:spcAft>
                <a:spcPts val="0"/>
              </a:spcAft>
              <a:buNone/>
            </a:pPr>
            <a:r>
              <a:t/>
            </a:r>
            <a:endParaRPr>
              <a:solidFill>
                <a:srgbClr val="424242"/>
              </a:solidFill>
              <a:highlight>
                <a:srgbClr val="FFFFFF"/>
              </a:highlight>
            </a:endParaRPr>
          </a:p>
          <a:p>
            <a:pPr indent="0" lvl="0" marL="0" rtl="0">
              <a:spcBef>
                <a:spcPts val="3000"/>
              </a:spcBef>
              <a:spcAft>
                <a:spcPts val="0"/>
              </a:spcAft>
              <a:buClr>
                <a:srgbClr val="000000"/>
              </a:buClr>
              <a:buSzPts val="1100"/>
              <a:buFont typeface="Arial"/>
              <a:buNone/>
            </a:pPr>
            <a:r>
              <a:t/>
            </a:r>
            <a:endParaRPr/>
          </a:p>
          <a:p>
            <a:pPr indent="0" lvl="0" marL="0" rtl="0">
              <a:spcBef>
                <a:spcPts val="0"/>
              </a:spcBef>
              <a:spcAft>
                <a:spcPts val="0"/>
              </a:spcAft>
              <a:buClr>
                <a:srgbClr val="000000"/>
              </a:buClr>
              <a:buSzPts val="1100"/>
              <a:buFont typeface="Arial"/>
              <a:buNone/>
            </a:pPr>
            <a:r>
              <a:t/>
            </a:r>
            <a:endParaRPr/>
          </a:p>
          <a:p>
            <a:pPr indent="0" lvl="0" marL="0" rtl="0">
              <a:spcBef>
                <a:spcPts val="0"/>
              </a:spcBef>
              <a:spcAft>
                <a:spcPts val="0"/>
              </a:spcAft>
              <a:buClr>
                <a:srgbClr val="000000"/>
              </a:buClr>
              <a:buSzPts val="1100"/>
              <a:buFont typeface="Arial"/>
              <a:buNone/>
            </a:pPr>
            <a:r>
              <a:t/>
            </a:r>
            <a:endParaRPr/>
          </a:p>
          <a:p>
            <a:pPr indent="0" lvl="0" marL="0" rtl="0">
              <a:spcBef>
                <a:spcPts val="0"/>
              </a:spcBef>
              <a:spcAft>
                <a:spcPts val="0"/>
              </a:spcAft>
              <a:buClr>
                <a:srgbClr val="000000"/>
              </a:buClr>
              <a:buSzPts val="1100"/>
              <a:buFont typeface="Arial"/>
              <a:buNone/>
            </a:pPr>
            <a:r>
              <a:t/>
            </a:r>
            <a:endParaRPr/>
          </a:p>
          <a:p>
            <a:pPr indent="0" lvl="0" marL="0" rtl="0">
              <a:spcBef>
                <a:spcPts val="0"/>
              </a:spcBef>
              <a:spcAft>
                <a:spcPts val="0"/>
              </a:spcAft>
              <a:buNone/>
            </a:pPr>
            <a:r>
              <a:rPr lang="fr-CA"/>
              <a:t>On peut utiliser des heuristiques pour modéliser le lien entre l’intervention et l’impact:</a:t>
            </a:r>
            <a:endParaRPr/>
          </a:p>
          <a:p>
            <a:pPr indent="0" lvl="0" marL="0" rtl="0">
              <a:spcBef>
                <a:spcPts val="0"/>
              </a:spcBef>
              <a:spcAft>
                <a:spcPts val="0"/>
              </a:spcAft>
              <a:buNone/>
            </a:pPr>
            <a:r>
              <a:rPr lang="fr-CA"/>
              <a:t>mobilisation et mise en œuvre de la recherche appliquée :  expériences randomisées contrôlées, histoire des mouvements sociaux, précédents historiques (ex campagne contre l’élevage en cages)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401bee205d_0_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Google Shape;279;g401bee205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fr-CA"/>
              <a:t>le cas de L214:</a:t>
            </a:r>
            <a:endParaRPr/>
          </a:p>
          <a:p>
            <a:pPr indent="0" lvl="0" marL="0" rtl="0">
              <a:spcBef>
                <a:spcPts val="0"/>
              </a:spcBef>
              <a:spcAft>
                <a:spcPts val="0"/>
              </a:spcAft>
              <a:buNone/>
            </a:pPr>
            <a:r>
              <a:rPr lang="fr-CA"/>
              <a:t>beaucoup d’activités / d’interventions différentes, qui ont des conséquences différenciés sur ..</a:t>
            </a:r>
            <a:endParaRPr/>
          </a:p>
          <a:p>
            <a:pPr indent="-298450" lvl="0" marL="457200">
              <a:spcBef>
                <a:spcPts val="0"/>
              </a:spcBef>
              <a:spcAft>
                <a:spcPts val="0"/>
              </a:spcAft>
              <a:buSzPts val="1100"/>
              <a:buChar char="+"/>
            </a:pPr>
            <a:r>
              <a:rPr lang="fr-CA"/>
              <a:t>capacity building, qui n’est pas représenté ici</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013b43bf4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23" name="Google Shape;123;g4013b43bf4_1_20:notes"/>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401bee205d_0_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Google Shape;288;g401bee205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fr-CA"/>
              <a:t>Efficacité des interventions mises en œuvre</a:t>
            </a:r>
            <a:endParaRPr/>
          </a:p>
          <a:p>
            <a:pPr indent="0" lvl="0" marL="0" rtl="0">
              <a:spcBef>
                <a:spcPts val="0"/>
              </a:spcBef>
              <a:spcAft>
                <a:spcPts val="0"/>
              </a:spcAft>
              <a:buClr>
                <a:schemeClr val="dk1"/>
              </a:buClr>
              <a:buSzPts val="1100"/>
              <a:buFont typeface="Arial"/>
              <a:buNone/>
            </a:pPr>
            <a:r>
              <a:rPr lang="fr-CA"/>
              <a:t>Capacité à faire usage de financement supplémentaire : pour savoir si un afflux de ressources sera bien utilisé, sur des projets efficaces </a:t>
            </a:r>
            <a:endParaRPr/>
          </a:p>
          <a:p>
            <a:pPr indent="0" lvl="0" marL="0" rtl="0">
              <a:spcBef>
                <a:spcPts val="0"/>
              </a:spcBef>
              <a:spcAft>
                <a:spcPts val="0"/>
              </a:spcAft>
              <a:buClr>
                <a:schemeClr val="dk1"/>
              </a:buClr>
              <a:buSzPts val="1100"/>
              <a:buFont typeface="Arial"/>
              <a:buNone/>
            </a:pPr>
            <a:r>
              <a:rPr lang="fr-CA"/>
              <a:t>Qualité de la gestion et stratégie : qualité du leadership, est-ce que l’organisation cherche à avoir l’impact le plus élevé, est-elle réactive face à de nouvelles informations concernant la réussite ou l’échec de ses interventions ? …</a:t>
            </a:r>
            <a:endParaRPr/>
          </a:p>
          <a:p>
            <a:pPr indent="0" lvl="0" marL="0" rtl="0">
              <a:spcBef>
                <a:spcPts val="0"/>
              </a:spcBef>
              <a:spcAft>
                <a:spcPts val="0"/>
              </a:spcAft>
              <a:buClr>
                <a:schemeClr val="dk1"/>
              </a:buClr>
              <a:buSzPts val="1100"/>
              <a:buFont typeface="Arial"/>
              <a:buNone/>
            </a:pPr>
            <a:r>
              <a:rPr lang="fr-CA"/>
              <a:t>Culture interne de l’organisation : est-ce que les relations de travail sont bonnes ? pas de harcèlement au travail, ...</a:t>
            </a:r>
            <a:endParaRPr/>
          </a:p>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3ebf4fbd7a_0_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Google Shape;297;g3ebf4fbd7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3ebf4fbd7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302" name="Google Shape;302;g3ebf4fbd7a_0_24:notes"/>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3ebf4fbd7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313" name="Google Shape;313;g3ebf4fbd7a_0_34:notes"/>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0260ca881_7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34" name="Google Shape;134;g40260ca881_7_120:notes"/>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013b43bf4_1_26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Google Shape;145;g4013b43bf4_1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0260ca881_7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51" name="Google Shape;151;g40260ca881_7_155:notes"/>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0260ca881_7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62" name="Google Shape;162;g40260ca881_7_145:notes"/>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3f8bc5341c_1_4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Google Shape;173;g3f8bc5341c_1_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3f8bc5341c_1_4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Google Shape;182;g3f8bc5341c_1_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3f948dffcd_0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Google Shape;192;g3f948dff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contenu"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vec légende" type="picTx">
  <p:cSld name="PICTURE_WITH_CAPTION_TEXT">
    <p:spTree>
      <p:nvGrpSpPr>
        <p:cNvPr id="56" name="Shape 56"/>
        <p:cNvGrpSpPr/>
        <p:nvPr/>
      </p:nvGrpSpPr>
      <p:grpSpPr>
        <a:xfrm>
          <a:off x="0" y="0"/>
          <a:ext cx="0" cy="0"/>
          <a:chOff x="0" y="0"/>
          <a:chExt cx="0" cy="0"/>
        </a:xfrm>
      </p:grpSpPr>
      <p:sp>
        <p:nvSpPr>
          <p:cNvPr id="57" name="Google Shape;57;p1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p:txBody>
      </p:sp>
      <p:sp>
        <p:nvSpPr>
          <p:cNvPr id="58" name="Google Shape;58;p1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59" name="Google Shape;59;p1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16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16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16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16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16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16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16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1600"/>
              </a:spcBef>
              <a:spcAft>
                <a:spcPts val="160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60" name="Google Shape;60;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2" name="Google Shape;62;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de section">
  <p:cSld name="SECTION_HEADER_1">
    <p:spTree>
      <p:nvGrpSpPr>
        <p:cNvPr id="63" name="Shape 63"/>
        <p:cNvGrpSpPr/>
        <p:nvPr/>
      </p:nvGrpSpPr>
      <p:grpSpPr>
        <a:xfrm>
          <a:off x="0" y="0"/>
          <a:ext cx="0" cy="0"/>
          <a:chOff x="0" y="0"/>
          <a:chExt cx="0" cy="0"/>
        </a:xfrm>
      </p:grpSpPr>
      <p:sp>
        <p:nvSpPr>
          <p:cNvPr id="64" name="Google Shape;64;p15"/>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p:txBody>
      </p:sp>
      <p:sp>
        <p:nvSpPr>
          <p:cNvPr id="65" name="Google Shape;65;p15"/>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16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1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16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16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16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16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16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1600"/>
              </a:spcBef>
              <a:spcAft>
                <a:spcPts val="160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66" name="Google Shape;66;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7" name="Google Shape;67;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AG 2016" type="title">
  <p:cSld name="TITLE">
    <p:spTree>
      <p:nvGrpSpPr>
        <p:cNvPr id="73" name="Shape 73"/>
        <p:cNvGrpSpPr/>
        <p:nvPr/>
      </p:nvGrpSpPr>
      <p:grpSpPr>
        <a:xfrm>
          <a:off x="0" y="0"/>
          <a:ext cx="0" cy="0"/>
          <a:chOff x="0" y="0"/>
          <a:chExt cx="0" cy="0"/>
        </a:xfrm>
      </p:grpSpPr>
      <p:sp>
        <p:nvSpPr>
          <p:cNvPr id="74" name="Google Shape;74;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45818E"/>
              </a:buClr>
              <a:buSzPts val="1400"/>
              <a:buFont typeface="Roboto Slab"/>
              <a:buNone/>
              <a:defRPr b="1" i="0" sz="5200" u="none" cap="none" strike="noStrike">
                <a:solidFill>
                  <a:srgbClr val="45818E"/>
                </a:solidFill>
                <a:latin typeface="Roboto Slab"/>
                <a:ea typeface="Roboto Slab"/>
                <a:cs typeface="Roboto Slab"/>
                <a:sym typeface="Roboto Slab"/>
              </a:defRPr>
            </a:lvl1pPr>
            <a:lvl2pPr indent="0" lvl="1" rtl="0" algn="ctr">
              <a:spcBef>
                <a:spcPts val="0"/>
              </a:spcBef>
              <a:spcAft>
                <a:spcPts val="0"/>
              </a:spcAft>
              <a:buClr>
                <a:schemeClr val="dk1"/>
              </a:buClr>
              <a:buSzPts val="1400"/>
              <a:buFont typeface="Arial"/>
              <a:buNone/>
              <a:defRPr sz="5200">
                <a:solidFill>
                  <a:schemeClr val="dk1"/>
                </a:solidFill>
              </a:defRPr>
            </a:lvl2pPr>
            <a:lvl3pPr indent="0" lvl="2" rtl="0" algn="ctr">
              <a:spcBef>
                <a:spcPts val="0"/>
              </a:spcBef>
              <a:spcAft>
                <a:spcPts val="0"/>
              </a:spcAft>
              <a:buClr>
                <a:schemeClr val="dk1"/>
              </a:buClr>
              <a:buSzPts val="1400"/>
              <a:buFont typeface="Arial"/>
              <a:buNone/>
              <a:defRPr sz="5200">
                <a:solidFill>
                  <a:schemeClr val="dk1"/>
                </a:solidFill>
              </a:defRPr>
            </a:lvl3pPr>
            <a:lvl4pPr indent="0" lvl="3" rtl="0" algn="ctr">
              <a:spcBef>
                <a:spcPts val="0"/>
              </a:spcBef>
              <a:spcAft>
                <a:spcPts val="0"/>
              </a:spcAft>
              <a:buClr>
                <a:schemeClr val="dk1"/>
              </a:buClr>
              <a:buSzPts val="1400"/>
              <a:buFont typeface="Arial"/>
              <a:buNone/>
              <a:defRPr sz="5200">
                <a:solidFill>
                  <a:schemeClr val="dk1"/>
                </a:solidFill>
              </a:defRPr>
            </a:lvl4pPr>
            <a:lvl5pPr indent="0" lvl="4" rtl="0" algn="ctr">
              <a:spcBef>
                <a:spcPts val="0"/>
              </a:spcBef>
              <a:spcAft>
                <a:spcPts val="0"/>
              </a:spcAft>
              <a:buClr>
                <a:schemeClr val="dk1"/>
              </a:buClr>
              <a:buSzPts val="1400"/>
              <a:buFont typeface="Arial"/>
              <a:buNone/>
              <a:defRPr sz="5200">
                <a:solidFill>
                  <a:schemeClr val="dk1"/>
                </a:solidFill>
              </a:defRPr>
            </a:lvl5pPr>
            <a:lvl6pPr indent="0" lvl="5" rtl="0" algn="ctr">
              <a:spcBef>
                <a:spcPts val="0"/>
              </a:spcBef>
              <a:spcAft>
                <a:spcPts val="0"/>
              </a:spcAft>
              <a:buClr>
                <a:schemeClr val="dk1"/>
              </a:buClr>
              <a:buSzPts val="1400"/>
              <a:buFont typeface="Arial"/>
              <a:buNone/>
              <a:defRPr sz="5200">
                <a:solidFill>
                  <a:schemeClr val="dk1"/>
                </a:solidFill>
              </a:defRPr>
            </a:lvl6pPr>
            <a:lvl7pPr indent="0" lvl="6" rtl="0" algn="ctr">
              <a:spcBef>
                <a:spcPts val="0"/>
              </a:spcBef>
              <a:spcAft>
                <a:spcPts val="0"/>
              </a:spcAft>
              <a:buClr>
                <a:schemeClr val="dk1"/>
              </a:buClr>
              <a:buSzPts val="1400"/>
              <a:buFont typeface="Arial"/>
              <a:buNone/>
              <a:defRPr sz="5200">
                <a:solidFill>
                  <a:schemeClr val="dk1"/>
                </a:solidFill>
              </a:defRPr>
            </a:lvl7pPr>
            <a:lvl8pPr indent="0" lvl="7" rtl="0" algn="ctr">
              <a:spcBef>
                <a:spcPts val="0"/>
              </a:spcBef>
              <a:spcAft>
                <a:spcPts val="0"/>
              </a:spcAft>
              <a:buClr>
                <a:schemeClr val="dk1"/>
              </a:buClr>
              <a:buSzPts val="1400"/>
              <a:buFont typeface="Arial"/>
              <a:buNone/>
              <a:defRPr sz="5200">
                <a:solidFill>
                  <a:schemeClr val="dk1"/>
                </a:solidFill>
              </a:defRPr>
            </a:lvl8pPr>
            <a:lvl9pPr indent="0" lvl="8" rtl="0" algn="ctr">
              <a:spcBef>
                <a:spcPts val="0"/>
              </a:spcBef>
              <a:spcAft>
                <a:spcPts val="0"/>
              </a:spcAft>
              <a:buClr>
                <a:schemeClr val="dk1"/>
              </a:buClr>
              <a:buSzPts val="1400"/>
              <a:buFont typeface="Arial"/>
              <a:buNone/>
              <a:defRPr sz="5200">
                <a:solidFill>
                  <a:schemeClr val="dk1"/>
                </a:solidFill>
              </a:defRPr>
            </a:lvl9pPr>
          </a:lstStyle>
          <a:p/>
        </p:txBody>
      </p:sp>
      <p:sp>
        <p:nvSpPr>
          <p:cNvPr id="75" name="Google Shape;75;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2"/>
              </a:buClr>
              <a:buSzPts val="1400"/>
              <a:buFont typeface="Raleway"/>
              <a:buNone/>
              <a:defRPr b="0" i="0" sz="2800" u="none" cap="none" strike="noStrike">
                <a:solidFill>
                  <a:schemeClr val="dk2"/>
                </a:solidFill>
                <a:latin typeface="Raleway"/>
                <a:ea typeface="Raleway"/>
                <a:cs typeface="Raleway"/>
                <a:sym typeface="Raleway"/>
              </a:defRPr>
            </a:lvl1pPr>
            <a:lvl2pPr indent="0" lvl="1" marL="457200" marR="0" rtl="0" algn="ctr">
              <a:lnSpc>
                <a:spcPct val="100000"/>
              </a:lnSpc>
              <a:spcBef>
                <a:spcPts val="0"/>
              </a:spcBef>
              <a:spcAft>
                <a:spcPts val="0"/>
              </a:spcAft>
              <a:buClr>
                <a:schemeClr val="dk2"/>
              </a:buClr>
              <a:buSzPts val="1400"/>
              <a:buFont typeface="Raleway"/>
              <a:buNone/>
              <a:defRPr b="0" i="0" sz="2800" u="none" cap="none" strike="noStrike">
                <a:solidFill>
                  <a:schemeClr val="dk2"/>
                </a:solidFill>
                <a:latin typeface="Raleway"/>
                <a:ea typeface="Raleway"/>
                <a:cs typeface="Raleway"/>
                <a:sym typeface="Raleway"/>
              </a:defRPr>
            </a:lvl2pPr>
            <a:lvl3pPr indent="0" lvl="2" marL="9144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9pPr>
          </a:lstStyle>
          <a:p/>
        </p:txBody>
      </p:sp>
      <p:sp>
        <p:nvSpPr>
          <p:cNvPr id="76" name="Google Shape;76;p17"/>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fr-CA"/>
              <a:t>‹#›</a:t>
            </a:fld>
            <a:endParaRPr sz="1000">
              <a:solidFill>
                <a:schemeClr val="dk2"/>
              </a:solidFill>
            </a:endParaRPr>
          </a:p>
        </p:txBody>
      </p:sp>
      <p:cxnSp>
        <p:nvCxnSpPr>
          <p:cNvPr id="77" name="Google Shape;77;p17"/>
          <p:cNvCxnSpPr/>
          <p:nvPr/>
        </p:nvCxnSpPr>
        <p:spPr>
          <a:xfrm>
            <a:off x="2496950" y="2819150"/>
            <a:ext cx="41769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8" name="Shape 78"/>
        <p:cNvGrpSpPr/>
        <p:nvPr/>
      </p:nvGrpSpPr>
      <p:grpSpPr>
        <a:xfrm>
          <a:off x="0" y="0"/>
          <a:ext cx="0" cy="0"/>
          <a:chOff x="0" y="0"/>
          <a:chExt cx="0" cy="0"/>
        </a:xfrm>
      </p:grpSpPr>
      <p:sp>
        <p:nvSpPr>
          <p:cNvPr id="79" name="Google Shape;79;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accent5"/>
              </a:buClr>
              <a:buSzPts val="1400"/>
              <a:buFont typeface="Roboto Slab"/>
              <a:buNone/>
              <a:defRPr b="1" i="0" sz="3000" u="none" cap="none" strike="noStrike">
                <a:solidFill>
                  <a:schemeClr val="accent5"/>
                </a:solidFill>
                <a:latin typeface="Roboto Slab"/>
                <a:ea typeface="Roboto Slab"/>
                <a:cs typeface="Roboto Slab"/>
                <a:sym typeface="Roboto Slab"/>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
        <p:nvSpPr>
          <p:cNvPr id="80" name="Google Shape;80;p18"/>
          <p:cNvSpPr txBox="1"/>
          <p:nvPr>
            <p:ph idx="1" type="body"/>
          </p:nvPr>
        </p:nvSpPr>
        <p:spPr>
          <a:xfrm>
            <a:off x="311700" y="1451650"/>
            <a:ext cx="8520600"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3000"/>
              <a:buFont typeface="Raleway"/>
              <a:buNone/>
              <a:defRPr b="0" i="0" sz="3000" u="none" cap="none" strike="noStrike">
                <a:solidFill>
                  <a:schemeClr val="dk2"/>
                </a:solidFill>
                <a:latin typeface="Raleway"/>
                <a:ea typeface="Raleway"/>
                <a:cs typeface="Raleway"/>
                <a:sym typeface="Raleway"/>
              </a:defRPr>
            </a:lvl1pPr>
            <a:lvl2pPr indent="-228600" lvl="1" marL="914400" marR="0" rtl="0" algn="l">
              <a:lnSpc>
                <a:spcPct val="115000"/>
              </a:lnSpc>
              <a:spcBef>
                <a:spcPts val="1600"/>
              </a:spcBef>
              <a:spcAft>
                <a:spcPts val="0"/>
              </a:spcAft>
              <a:buClr>
                <a:schemeClr val="dk2"/>
              </a:buClr>
              <a:buSzPts val="1400"/>
              <a:buFont typeface="Raleway"/>
              <a:buNone/>
              <a:defRPr b="0" i="0" sz="2400" u="none" cap="none" strike="noStrike">
                <a:solidFill>
                  <a:schemeClr val="dk2"/>
                </a:solidFill>
                <a:latin typeface="Raleway"/>
                <a:ea typeface="Raleway"/>
                <a:cs typeface="Raleway"/>
                <a:sym typeface="Raleway"/>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81" name="Google Shape;81;p1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fr-CA"/>
              <a:t>‹#›</a:t>
            </a:fld>
            <a:endParaRPr sz="1000">
              <a:solidFill>
                <a:schemeClr val="dk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2" name="Shape 82"/>
        <p:cNvGrpSpPr/>
        <p:nvPr/>
      </p:nvGrpSpPr>
      <p:grpSpPr>
        <a:xfrm>
          <a:off x="0" y="0"/>
          <a:ext cx="0" cy="0"/>
          <a:chOff x="0" y="0"/>
          <a:chExt cx="0" cy="0"/>
        </a:xfrm>
      </p:grpSpPr>
      <p:sp>
        <p:nvSpPr>
          <p:cNvPr id="83" name="Google Shape;83;p1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165C6C"/>
              </a:buClr>
              <a:buSzPts val="1400"/>
              <a:buFont typeface="Roboto Slab"/>
              <a:buNone/>
              <a:defRPr b="0" i="0" sz="3600" u="none" cap="none" strike="noStrike">
                <a:solidFill>
                  <a:srgbClr val="165C6C"/>
                </a:solidFill>
                <a:latin typeface="Roboto Slab"/>
                <a:ea typeface="Roboto Slab"/>
                <a:cs typeface="Roboto Slab"/>
                <a:sym typeface="Roboto Slab"/>
              </a:defRPr>
            </a:lvl1pPr>
            <a:lvl2pPr indent="0" lvl="1" rtl="0" algn="ctr">
              <a:spcBef>
                <a:spcPts val="0"/>
              </a:spcBef>
              <a:spcAft>
                <a:spcPts val="0"/>
              </a:spcAft>
              <a:buClr>
                <a:schemeClr val="dk1"/>
              </a:buClr>
              <a:buSzPts val="1400"/>
              <a:buFont typeface="Arial"/>
              <a:buNone/>
              <a:defRPr sz="3600">
                <a:solidFill>
                  <a:schemeClr val="dk1"/>
                </a:solidFill>
              </a:defRPr>
            </a:lvl2pPr>
            <a:lvl3pPr indent="0" lvl="2" rtl="0" algn="ctr">
              <a:spcBef>
                <a:spcPts val="0"/>
              </a:spcBef>
              <a:spcAft>
                <a:spcPts val="0"/>
              </a:spcAft>
              <a:buClr>
                <a:schemeClr val="dk1"/>
              </a:buClr>
              <a:buSzPts val="1400"/>
              <a:buFont typeface="Arial"/>
              <a:buNone/>
              <a:defRPr sz="3600">
                <a:solidFill>
                  <a:schemeClr val="dk1"/>
                </a:solidFill>
              </a:defRPr>
            </a:lvl3pPr>
            <a:lvl4pPr indent="0" lvl="3" rtl="0" algn="ctr">
              <a:spcBef>
                <a:spcPts val="0"/>
              </a:spcBef>
              <a:spcAft>
                <a:spcPts val="0"/>
              </a:spcAft>
              <a:buClr>
                <a:schemeClr val="dk1"/>
              </a:buClr>
              <a:buSzPts val="1400"/>
              <a:buFont typeface="Arial"/>
              <a:buNone/>
              <a:defRPr sz="3600">
                <a:solidFill>
                  <a:schemeClr val="dk1"/>
                </a:solidFill>
              </a:defRPr>
            </a:lvl4pPr>
            <a:lvl5pPr indent="0" lvl="4" rtl="0" algn="ctr">
              <a:spcBef>
                <a:spcPts val="0"/>
              </a:spcBef>
              <a:spcAft>
                <a:spcPts val="0"/>
              </a:spcAft>
              <a:buClr>
                <a:schemeClr val="dk1"/>
              </a:buClr>
              <a:buSzPts val="1400"/>
              <a:buFont typeface="Arial"/>
              <a:buNone/>
              <a:defRPr sz="3600">
                <a:solidFill>
                  <a:schemeClr val="dk1"/>
                </a:solidFill>
              </a:defRPr>
            </a:lvl5pPr>
            <a:lvl6pPr indent="0" lvl="5" rtl="0" algn="ctr">
              <a:spcBef>
                <a:spcPts val="0"/>
              </a:spcBef>
              <a:spcAft>
                <a:spcPts val="0"/>
              </a:spcAft>
              <a:buClr>
                <a:schemeClr val="dk1"/>
              </a:buClr>
              <a:buSzPts val="1400"/>
              <a:buFont typeface="Arial"/>
              <a:buNone/>
              <a:defRPr sz="3600">
                <a:solidFill>
                  <a:schemeClr val="dk1"/>
                </a:solidFill>
              </a:defRPr>
            </a:lvl6pPr>
            <a:lvl7pPr indent="0" lvl="6" rtl="0" algn="ctr">
              <a:spcBef>
                <a:spcPts val="0"/>
              </a:spcBef>
              <a:spcAft>
                <a:spcPts val="0"/>
              </a:spcAft>
              <a:buClr>
                <a:schemeClr val="dk1"/>
              </a:buClr>
              <a:buSzPts val="1400"/>
              <a:buFont typeface="Arial"/>
              <a:buNone/>
              <a:defRPr sz="3600">
                <a:solidFill>
                  <a:schemeClr val="dk1"/>
                </a:solidFill>
              </a:defRPr>
            </a:lvl7pPr>
            <a:lvl8pPr indent="0" lvl="7" rtl="0" algn="ctr">
              <a:spcBef>
                <a:spcPts val="0"/>
              </a:spcBef>
              <a:spcAft>
                <a:spcPts val="0"/>
              </a:spcAft>
              <a:buClr>
                <a:schemeClr val="dk1"/>
              </a:buClr>
              <a:buSzPts val="1400"/>
              <a:buFont typeface="Arial"/>
              <a:buNone/>
              <a:defRPr sz="3600">
                <a:solidFill>
                  <a:schemeClr val="dk1"/>
                </a:solidFill>
              </a:defRPr>
            </a:lvl8pPr>
            <a:lvl9pPr indent="0" lvl="8" rtl="0" algn="ctr">
              <a:spcBef>
                <a:spcPts val="0"/>
              </a:spcBef>
              <a:spcAft>
                <a:spcPts val="0"/>
              </a:spcAft>
              <a:buClr>
                <a:schemeClr val="dk1"/>
              </a:buClr>
              <a:buSzPts val="1400"/>
              <a:buFont typeface="Arial"/>
              <a:buNone/>
              <a:defRPr sz="3600">
                <a:solidFill>
                  <a:schemeClr val="dk1"/>
                </a:solidFill>
              </a:defRPr>
            </a:lvl9pPr>
          </a:lstStyle>
          <a:p/>
        </p:txBody>
      </p:sp>
      <p:sp>
        <p:nvSpPr>
          <p:cNvPr id="84" name="Google Shape;84;p1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fr-CA"/>
              <a:t>‹#›</a:t>
            </a:fld>
            <a:endParaRPr sz="1000">
              <a:solidFill>
                <a:schemeClr val="dk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85" name="Shape 85"/>
        <p:cNvGrpSpPr/>
        <p:nvPr/>
      </p:nvGrpSpPr>
      <p:grpSpPr>
        <a:xfrm>
          <a:off x="0" y="0"/>
          <a:ext cx="0" cy="0"/>
          <a:chOff x="0" y="0"/>
          <a:chExt cx="0" cy="0"/>
        </a:xfrm>
      </p:grpSpPr>
      <p:sp>
        <p:nvSpPr>
          <p:cNvPr id="86" name="Google Shape;8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165C6C"/>
              </a:buClr>
              <a:buSzPts val="1400"/>
              <a:buFont typeface="Roboto Slab"/>
              <a:buNone/>
              <a:defRPr b="0" i="0" sz="2800" u="none" cap="none" strike="noStrike">
                <a:solidFill>
                  <a:srgbClr val="165C6C"/>
                </a:solidFill>
                <a:latin typeface="Roboto Slab"/>
                <a:ea typeface="Roboto Slab"/>
                <a:cs typeface="Roboto Slab"/>
                <a:sym typeface="Roboto Slab"/>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
        <p:nvSpPr>
          <p:cNvPr id="87" name="Google Shape;87;p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Raleway"/>
              <a:buNone/>
              <a:defRPr b="0" i="0" sz="1400" u="none" cap="none" strike="noStrike">
                <a:solidFill>
                  <a:schemeClr val="dk2"/>
                </a:solidFill>
                <a:latin typeface="Raleway"/>
                <a:ea typeface="Raleway"/>
                <a:cs typeface="Raleway"/>
                <a:sym typeface="Raleway"/>
              </a:defRPr>
            </a:lvl1pPr>
            <a:lvl2pPr indent="-228600" lvl="1" marL="914400" marR="0" rtl="0" algn="l">
              <a:lnSpc>
                <a:spcPct val="115000"/>
              </a:lnSpc>
              <a:spcBef>
                <a:spcPts val="1600"/>
              </a:spcBef>
              <a:spcAft>
                <a:spcPts val="0"/>
              </a:spcAft>
              <a:buClr>
                <a:schemeClr val="dk2"/>
              </a:buClr>
              <a:buSzPts val="1400"/>
              <a:buFont typeface="Raleway"/>
              <a:buNone/>
              <a:defRPr b="0" i="0" sz="1200" u="none" cap="none" strike="noStrike">
                <a:solidFill>
                  <a:schemeClr val="dk2"/>
                </a:solidFill>
                <a:latin typeface="Raleway"/>
                <a:ea typeface="Raleway"/>
                <a:cs typeface="Raleway"/>
                <a:sym typeface="Raleway"/>
              </a:defRPr>
            </a:lvl2pPr>
            <a:lvl3pPr indent="-228600" lvl="2" marL="1371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88" name="Google Shape;88;p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Raleway"/>
              <a:buNone/>
              <a:defRPr b="0" i="0" sz="1400" u="none" cap="none" strike="noStrike">
                <a:solidFill>
                  <a:schemeClr val="dk2"/>
                </a:solidFill>
                <a:latin typeface="Raleway"/>
                <a:ea typeface="Raleway"/>
                <a:cs typeface="Raleway"/>
                <a:sym typeface="Raleway"/>
              </a:defRPr>
            </a:lvl1pPr>
            <a:lvl2pPr indent="-228600" lvl="1" marL="914400" marR="0" rtl="0" algn="l">
              <a:lnSpc>
                <a:spcPct val="115000"/>
              </a:lnSpc>
              <a:spcBef>
                <a:spcPts val="1600"/>
              </a:spcBef>
              <a:spcAft>
                <a:spcPts val="0"/>
              </a:spcAft>
              <a:buClr>
                <a:schemeClr val="dk2"/>
              </a:buClr>
              <a:buSzPts val="1400"/>
              <a:buFont typeface="Raleway"/>
              <a:buNone/>
              <a:defRPr b="0" i="0" sz="1200" u="none" cap="none" strike="noStrike">
                <a:solidFill>
                  <a:schemeClr val="dk2"/>
                </a:solidFill>
                <a:latin typeface="Raleway"/>
                <a:ea typeface="Raleway"/>
                <a:cs typeface="Raleway"/>
                <a:sym typeface="Raleway"/>
              </a:defRPr>
            </a:lvl2pPr>
            <a:lvl3pPr indent="-228600" lvl="2" marL="1371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89" name="Google Shape;89;p20"/>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fr-CA"/>
              <a:t>‹#›</a:t>
            </a:fld>
            <a:endParaRPr sz="1000">
              <a:solidFill>
                <a:schemeClr val="dk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165C6C"/>
              </a:buClr>
              <a:buSzPts val="1400"/>
              <a:buFont typeface="Roboto Slab"/>
              <a:buNone/>
              <a:defRPr b="0" i="0" sz="2800" u="none" cap="none" strike="noStrike">
                <a:solidFill>
                  <a:srgbClr val="165C6C"/>
                </a:solidFill>
                <a:latin typeface="Roboto Slab"/>
                <a:ea typeface="Roboto Slab"/>
                <a:cs typeface="Roboto Slab"/>
                <a:sym typeface="Roboto Slab"/>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
        <p:nvSpPr>
          <p:cNvPr id="92" name="Google Shape;92;p21"/>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fr-CA"/>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93" name="Shape 93"/>
        <p:cNvGrpSpPr/>
        <p:nvPr/>
      </p:nvGrpSpPr>
      <p:grpSpPr>
        <a:xfrm>
          <a:off x="0" y="0"/>
          <a:ext cx="0" cy="0"/>
          <a:chOff x="0" y="0"/>
          <a:chExt cx="0" cy="0"/>
        </a:xfrm>
      </p:grpSpPr>
      <p:sp>
        <p:nvSpPr>
          <p:cNvPr id="94" name="Google Shape;94;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rgbClr val="165C6C"/>
              </a:buClr>
              <a:buSzPts val="1400"/>
              <a:buFont typeface="Roboto Slab"/>
              <a:buNone/>
              <a:defRPr b="0" i="0" sz="2400" u="none" cap="none" strike="noStrike">
                <a:solidFill>
                  <a:srgbClr val="165C6C"/>
                </a:solidFill>
                <a:latin typeface="Roboto Slab"/>
                <a:ea typeface="Roboto Slab"/>
                <a:cs typeface="Roboto Slab"/>
                <a:sym typeface="Roboto Slab"/>
              </a:defRPr>
            </a:lvl1pPr>
            <a:lvl2pPr indent="0" lvl="1" rtl="0">
              <a:spcBef>
                <a:spcPts val="0"/>
              </a:spcBef>
              <a:spcAft>
                <a:spcPts val="0"/>
              </a:spcAft>
              <a:buClr>
                <a:schemeClr val="dk1"/>
              </a:buClr>
              <a:buSzPts val="1400"/>
              <a:buFont typeface="Arial"/>
              <a:buNone/>
              <a:defRPr sz="2400">
                <a:solidFill>
                  <a:schemeClr val="dk1"/>
                </a:solidFill>
              </a:defRPr>
            </a:lvl2pPr>
            <a:lvl3pPr indent="0" lvl="2" rtl="0">
              <a:spcBef>
                <a:spcPts val="0"/>
              </a:spcBef>
              <a:spcAft>
                <a:spcPts val="0"/>
              </a:spcAft>
              <a:buClr>
                <a:schemeClr val="dk1"/>
              </a:buClr>
              <a:buSzPts val="1400"/>
              <a:buFont typeface="Arial"/>
              <a:buNone/>
              <a:defRPr sz="2400">
                <a:solidFill>
                  <a:schemeClr val="dk1"/>
                </a:solidFill>
              </a:defRPr>
            </a:lvl3pPr>
            <a:lvl4pPr indent="0" lvl="3" rtl="0">
              <a:spcBef>
                <a:spcPts val="0"/>
              </a:spcBef>
              <a:spcAft>
                <a:spcPts val="0"/>
              </a:spcAft>
              <a:buClr>
                <a:schemeClr val="dk1"/>
              </a:buClr>
              <a:buSzPts val="1400"/>
              <a:buFont typeface="Arial"/>
              <a:buNone/>
              <a:defRPr sz="2400">
                <a:solidFill>
                  <a:schemeClr val="dk1"/>
                </a:solidFill>
              </a:defRPr>
            </a:lvl4pPr>
            <a:lvl5pPr indent="0" lvl="4" rtl="0">
              <a:spcBef>
                <a:spcPts val="0"/>
              </a:spcBef>
              <a:spcAft>
                <a:spcPts val="0"/>
              </a:spcAft>
              <a:buClr>
                <a:schemeClr val="dk1"/>
              </a:buClr>
              <a:buSzPts val="1400"/>
              <a:buFont typeface="Arial"/>
              <a:buNone/>
              <a:defRPr sz="2400">
                <a:solidFill>
                  <a:schemeClr val="dk1"/>
                </a:solidFill>
              </a:defRPr>
            </a:lvl5pPr>
            <a:lvl6pPr indent="0" lvl="5" rtl="0">
              <a:spcBef>
                <a:spcPts val="0"/>
              </a:spcBef>
              <a:spcAft>
                <a:spcPts val="0"/>
              </a:spcAft>
              <a:buClr>
                <a:schemeClr val="dk1"/>
              </a:buClr>
              <a:buSzPts val="1400"/>
              <a:buFont typeface="Arial"/>
              <a:buNone/>
              <a:defRPr sz="2400">
                <a:solidFill>
                  <a:schemeClr val="dk1"/>
                </a:solidFill>
              </a:defRPr>
            </a:lvl6pPr>
            <a:lvl7pPr indent="0" lvl="6" rtl="0">
              <a:spcBef>
                <a:spcPts val="0"/>
              </a:spcBef>
              <a:spcAft>
                <a:spcPts val="0"/>
              </a:spcAft>
              <a:buClr>
                <a:schemeClr val="dk1"/>
              </a:buClr>
              <a:buSzPts val="1400"/>
              <a:buFont typeface="Arial"/>
              <a:buNone/>
              <a:defRPr sz="2400">
                <a:solidFill>
                  <a:schemeClr val="dk1"/>
                </a:solidFill>
              </a:defRPr>
            </a:lvl7pPr>
            <a:lvl8pPr indent="0" lvl="7" rtl="0">
              <a:spcBef>
                <a:spcPts val="0"/>
              </a:spcBef>
              <a:spcAft>
                <a:spcPts val="0"/>
              </a:spcAft>
              <a:buClr>
                <a:schemeClr val="dk1"/>
              </a:buClr>
              <a:buSzPts val="1400"/>
              <a:buFont typeface="Arial"/>
              <a:buNone/>
              <a:defRPr sz="2400">
                <a:solidFill>
                  <a:schemeClr val="dk1"/>
                </a:solidFill>
              </a:defRPr>
            </a:lvl8pPr>
            <a:lvl9pPr indent="0" lvl="8" rtl="0">
              <a:spcBef>
                <a:spcPts val="0"/>
              </a:spcBef>
              <a:spcAft>
                <a:spcPts val="0"/>
              </a:spcAft>
              <a:buClr>
                <a:schemeClr val="dk1"/>
              </a:buClr>
              <a:buSzPts val="1400"/>
              <a:buFont typeface="Arial"/>
              <a:buNone/>
              <a:defRPr sz="2400">
                <a:solidFill>
                  <a:schemeClr val="dk1"/>
                </a:solidFill>
              </a:defRPr>
            </a:lvl9pPr>
          </a:lstStyle>
          <a:p/>
        </p:txBody>
      </p:sp>
      <p:sp>
        <p:nvSpPr>
          <p:cNvPr id="95" name="Google Shape;95;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Raleway"/>
              <a:buNone/>
              <a:defRPr b="0" i="0" sz="1200" u="none" cap="none" strike="noStrike">
                <a:solidFill>
                  <a:schemeClr val="dk2"/>
                </a:solidFill>
                <a:latin typeface="Raleway"/>
                <a:ea typeface="Raleway"/>
                <a:cs typeface="Raleway"/>
                <a:sym typeface="Raleway"/>
              </a:defRPr>
            </a:lvl1pPr>
            <a:lvl2pPr indent="-228600" lvl="1" marL="914400" marR="0" rtl="0" algn="l">
              <a:lnSpc>
                <a:spcPct val="115000"/>
              </a:lnSpc>
              <a:spcBef>
                <a:spcPts val="1600"/>
              </a:spcBef>
              <a:spcAft>
                <a:spcPts val="0"/>
              </a:spcAft>
              <a:buClr>
                <a:schemeClr val="dk2"/>
              </a:buClr>
              <a:buSzPts val="1400"/>
              <a:buFont typeface="Raleway"/>
              <a:buNone/>
              <a:defRPr b="0" i="0" sz="1200" u="none" cap="none" strike="noStrike">
                <a:solidFill>
                  <a:schemeClr val="dk2"/>
                </a:solidFill>
                <a:latin typeface="Raleway"/>
                <a:ea typeface="Raleway"/>
                <a:cs typeface="Raleway"/>
                <a:sym typeface="Raleway"/>
              </a:defRPr>
            </a:lvl2pPr>
            <a:lvl3pPr indent="-228600" lvl="2" marL="1371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96" name="Google Shape;96;p2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fr-CA"/>
              <a:t>‹#›</a:t>
            </a:fld>
            <a:endParaRPr sz="1000">
              <a:solidFill>
                <a:schemeClr val="dk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97" name="Shape 97"/>
        <p:cNvGrpSpPr/>
        <p:nvPr/>
      </p:nvGrpSpPr>
      <p:grpSpPr>
        <a:xfrm>
          <a:off x="0" y="0"/>
          <a:ext cx="0" cy="0"/>
          <a:chOff x="0" y="0"/>
          <a:chExt cx="0" cy="0"/>
        </a:xfrm>
      </p:grpSpPr>
      <p:sp>
        <p:nvSpPr>
          <p:cNvPr id="98" name="Google Shape;98;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165C6C"/>
              </a:buClr>
              <a:buSzPts val="1400"/>
              <a:buFont typeface="Roboto Slab"/>
              <a:buNone/>
              <a:defRPr b="0" i="0" sz="4800" u="none" cap="none" strike="noStrike">
                <a:solidFill>
                  <a:srgbClr val="165C6C"/>
                </a:solidFill>
                <a:latin typeface="Roboto Slab"/>
                <a:ea typeface="Roboto Slab"/>
                <a:cs typeface="Roboto Slab"/>
                <a:sym typeface="Roboto Slab"/>
              </a:defRPr>
            </a:lvl1pPr>
            <a:lvl2pPr indent="0" lvl="1" rtl="0">
              <a:spcBef>
                <a:spcPts val="0"/>
              </a:spcBef>
              <a:spcAft>
                <a:spcPts val="0"/>
              </a:spcAft>
              <a:buClr>
                <a:schemeClr val="dk1"/>
              </a:buClr>
              <a:buSzPts val="1400"/>
              <a:buFont typeface="Arial"/>
              <a:buNone/>
              <a:defRPr sz="4800">
                <a:solidFill>
                  <a:schemeClr val="dk1"/>
                </a:solidFill>
              </a:defRPr>
            </a:lvl2pPr>
            <a:lvl3pPr indent="0" lvl="2" rtl="0">
              <a:spcBef>
                <a:spcPts val="0"/>
              </a:spcBef>
              <a:spcAft>
                <a:spcPts val="0"/>
              </a:spcAft>
              <a:buClr>
                <a:schemeClr val="dk1"/>
              </a:buClr>
              <a:buSzPts val="1400"/>
              <a:buFont typeface="Arial"/>
              <a:buNone/>
              <a:defRPr sz="4800">
                <a:solidFill>
                  <a:schemeClr val="dk1"/>
                </a:solidFill>
              </a:defRPr>
            </a:lvl3pPr>
            <a:lvl4pPr indent="0" lvl="3" rtl="0">
              <a:spcBef>
                <a:spcPts val="0"/>
              </a:spcBef>
              <a:spcAft>
                <a:spcPts val="0"/>
              </a:spcAft>
              <a:buClr>
                <a:schemeClr val="dk1"/>
              </a:buClr>
              <a:buSzPts val="1400"/>
              <a:buFont typeface="Arial"/>
              <a:buNone/>
              <a:defRPr sz="4800">
                <a:solidFill>
                  <a:schemeClr val="dk1"/>
                </a:solidFill>
              </a:defRPr>
            </a:lvl4pPr>
            <a:lvl5pPr indent="0" lvl="4" rtl="0">
              <a:spcBef>
                <a:spcPts val="0"/>
              </a:spcBef>
              <a:spcAft>
                <a:spcPts val="0"/>
              </a:spcAft>
              <a:buClr>
                <a:schemeClr val="dk1"/>
              </a:buClr>
              <a:buSzPts val="1400"/>
              <a:buFont typeface="Arial"/>
              <a:buNone/>
              <a:defRPr sz="4800">
                <a:solidFill>
                  <a:schemeClr val="dk1"/>
                </a:solidFill>
              </a:defRPr>
            </a:lvl5pPr>
            <a:lvl6pPr indent="0" lvl="5" rtl="0">
              <a:spcBef>
                <a:spcPts val="0"/>
              </a:spcBef>
              <a:spcAft>
                <a:spcPts val="0"/>
              </a:spcAft>
              <a:buClr>
                <a:schemeClr val="dk1"/>
              </a:buClr>
              <a:buSzPts val="1400"/>
              <a:buFont typeface="Arial"/>
              <a:buNone/>
              <a:defRPr sz="4800">
                <a:solidFill>
                  <a:schemeClr val="dk1"/>
                </a:solidFill>
              </a:defRPr>
            </a:lvl6pPr>
            <a:lvl7pPr indent="0" lvl="6" rtl="0">
              <a:spcBef>
                <a:spcPts val="0"/>
              </a:spcBef>
              <a:spcAft>
                <a:spcPts val="0"/>
              </a:spcAft>
              <a:buClr>
                <a:schemeClr val="dk1"/>
              </a:buClr>
              <a:buSzPts val="1400"/>
              <a:buFont typeface="Arial"/>
              <a:buNone/>
              <a:defRPr sz="4800">
                <a:solidFill>
                  <a:schemeClr val="dk1"/>
                </a:solidFill>
              </a:defRPr>
            </a:lvl7pPr>
            <a:lvl8pPr indent="0" lvl="7" rtl="0">
              <a:spcBef>
                <a:spcPts val="0"/>
              </a:spcBef>
              <a:spcAft>
                <a:spcPts val="0"/>
              </a:spcAft>
              <a:buClr>
                <a:schemeClr val="dk1"/>
              </a:buClr>
              <a:buSzPts val="1400"/>
              <a:buFont typeface="Arial"/>
              <a:buNone/>
              <a:defRPr sz="4800">
                <a:solidFill>
                  <a:schemeClr val="dk1"/>
                </a:solidFill>
              </a:defRPr>
            </a:lvl8pPr>
            <a:lvl9pPr indent="0" lvl="8" rtl="0">
              <a:spcBef>
                <a:spcPts val="0"/>
              </a:spcBef>
              <a:spcAft>
                <a:spcPts val="0"/>
              </a:spcAft>
              <a:buClr>
                <a:schemeClr val="dk1"/>
              </a:buClr>
              <a:buSzPts val="1400"/>
              <a:buFont typeface="Arial"/>
              <a:buNone/>
              <a:defRPr sz="4800">
                <a:solidFill>
                  <a:schemeClr val="dk1"/>
                </a:solidFill>
              </a:defRPr>
            </a:lvl9pPr>
          </a:lstStyle>
          <a:p/>
        </p:txBody>
      </p:sp>
      <p:sp>
        <p:nvSpPr>
          <p:cNvPr id="99" name="Google Shape;99;p2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fr-CA"/>
              <a:t>‹#›</a:t>
            </a:fld>
            <a:endParaRPr sz="1000">
              <a:solidFill>
                <a:schemeClr val="dk2"/>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100" name="Shape 100"/>
        <p:cNvGrpSpPr/>
        <p:nvPr/>
      </p:nvGrpSpPr>
      <p:grpSpPr>
        <a:xfrm>
          <a:off x="0" y="0"/>
          <a:ext cx="0" cy="0"/>
          <a:chOff x="0" y="0"/>
          <a:chExt cx="0" cy="0"/>
        </a:xfrm>
      </p:grpSpPr>
      <p:sp>
        <p:nvSpPr>
          <p:cNvPr id="101" name="Google Shape;101;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165C6C"/>
              </a:buClr>
              <a:buSzPts val="1400"/>
              <a:buFont typeface="Roboto Slab"/>
              <a:buNone/>
              <a:defRPr b="0" i="0" sz="4200" u="none" cap="none" strike="noStrike">
                <a:solidFill>
                  <a:srgbClr val="165C6C"/>
                </a:solidFill>
                <a:latin typeface="Roboto Slab"/>
                <a:ea typeface="Roboto Slab"/>
                <a:cs typeface="Roboto Slab"/>
                <a:sym typeface="Roboto Slab"/>
              </a:defRPr>
            </a:lvl1pPr>
            <a:lvl2pPr indent="0" lvl="1" rtl="0" algn="ctr">
              <a:spcBef>
                <a:spcPts val="0"/>
              </a:spcBef>
              <a:spcAft>
                <a:spcPts val="0"/>
              </a:spcAft>
              <a:buClr>
                <a:schemeClr val="dk1"/>
              </a:buClr>
              <a:buSzPts val="1400"/>
              <a:buFont typeface="Arial"/>
              <a:buNone/>
              <a:defRPr sz="4200">
                <a:solidFill>
                  <a:schemeClr val="dk1"/>
                </a:solidFill>
              </a:defRPr>
            </a:lvl2pPr>
            <a:lvl3pPr indent="0" lvl="2" rtl="0" algn="ctr">
              <a:spcBef>
                <a:spcPts val="0"/>
              </a:spcBef>
              <a:spcAft>
                <a:spcPts val="0"/>
              </a:spcAft>
              <a:buClr>
                <a:schemeClr val="dk1"/>
              </a:buClr>
              <a:buSzPts val="1400"/>
              <a:buFont typeface="Arial"/>
              <a:buNone/>
              <a:defRPr sz="4200">
                <a:solidFill>
                  <a:schemeClr val="dk1"/>
                </a:solidFill>
              </a:defRPr>
            </a:lvl3pPr>
            <a:lvl4pPr indent="0" lvl="3" rtl="0" algn="ctr">
              <a:spcBef>
                <a:spcPts val="0"/>
              </a:spcBef>
              <a:spcAft>
                <a:spcPts val="0"/>
              </a:spcAft>
              <a:buClr>
                <a:schemeClr val="dk1"/>
              </a:buClr>
              <a:buSzPts val="1400"/>
              <a:buFont typeface="Arial"/>
              <a:buNone/>
              <a:defRPr sz="4200">
                <a:solidFill>
                  <a:schemeClr val="dk1"/>
                </a:solidFill>
              </a:defRPr>
            </a:lvl4pPr>
            <a:lvl5pPr indent="0" lvl="4" rtl="0" algn="ctr">
              <a:spcBef>
                <a:spcPts val="0"/>
              </a:spcBef>
              <a:spcAft>
                <a:spcPts val="0"/>
              </a:spcAft>
              <a:buClr>
                <a:schemeClr val="dk1"/>
              </a:buClr>
              <a:buSzPts val="1400"/>
              <a:buFont typeface="Arial"/>
              <a:buNone/>
              <a:defRPr sz="4200">
                <a:solidFill>
                  <a:schemeClr val="dk1"/>
                </a:solidFill>
              </a:defRPr>
            </a:lvl5pPr>
            <a:lvl6pPr indent="0" lvl="5" rtl="0" algn="ctr">
              <a:spcBef>
                <a:spcPts val="0"/>
              </a:spcBef>
              <a:spcAft>
                <a:spcPts val="0"/>
              </a:spcAft>
              <a:buClr>
                <a:schemeClr val="dk1"/>
              </a:buClr>
              <a:buSzPts val="1400"/>
              <a:buFont typeface="Arial"/>
              <a:buNone/>
              <a:defRPr sz="4200">
                <a:solidFill>
                  <a:schemeClr val="dk1"/>
                </a:solidFill>
              </a:defRPr>
            </a:lvl6pPr>
            <a:lvl7pPr indent="0" lvl="6" rtl="0" algn="ctr">
              <a:spcBef>
                <a:spcPts val="0"/>
              </a:spcBef>
              <a:spcAft>
                <a:spcPts val="0"/>
              </a:spcAft>
              <a:buClr>
                <a:schemeClr val="dk1"/>
              </a:buClr>
              <a:buSzPts val="1400"/>
              <a:buFont typeface="Arial"/>
              <a:buNone/>
              <a:defRPr sz="4200">
                <a:solidFill>
                  <a:schemeClr val="dk1"/>
                </a:solidFill>
              </a:defRPr>
            </a:lvl7pPr>
            <a:lvl8pPr indent="0" lvl="7" rtl="0" algn="ctr">
              <a:spcBef>
                <a:spcPts val="0"/>
              </a:spcBef>
              <a:spcAft>
                <a:spcPts val="0"/>
              </a:spcAft>
              <a:buClr>
                <a:schemeClr val="dk1"/>
              </a:buClr>
              <a:buSzPts val="1400"/>
              <a:buFont typeface="Arial"/>
              <a:buNone/>
              <a:defRPr sz="4200">
                <a:solidFill>
                  <a:schemeClr val="dk1"/>
                </a:solidFill>
              </a:defRPr>
            </a:lvl8pPr>
            <a:lvl9pPr indent="0" lvl="8" rtl="0" algn="ctr">
              <a:spcBef>
                <a:spcPts val="0"/>
              </a:spcBef>
              <a:spcAft>
                <a:spcPts val="0"/>
              </a:spcAft>
              <a:buClr>
                <a:schemeClr val="dk1"/>
              </a:buClr>
              <a:buSzPts val="1400"/>
              <a:buFont typeface="Arial"/>
              <a:buNone/>
              <a:defRPr sz="4200">
                <a:solidFill>
                  <a:schemeClr val="dk1"/>
                </a:solidFill>
              </a:defRPr>
            </a:lvl9pPr>
          </a:lstStyle>
          <a:p/>
        </p:txBody>
      </p:sp>
      <p:sp>
        <p:nvSpPr>
          <p:cNvPr id="103" name="Google Shape;103;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2"/>
              </a:buClr>
              <a:buSzPts val="1400"/>
              <a:buFont typeface="Raleway"/>
              <a:buNone/>
              <a:defRPr b="0" i="0" sz="2100" u="none" cap="none" strike="noStrike">
                <a:solidFill>
                  <a:schemeClr val="dk2"/>
                </a:solidFill>
                <a:latin typeface="Raleway"/>
                <a:ea typeface="Raleway"/>
                <a:cs typeface="Raleway"/>
                <a:sym typeface="Raleway"/>
              </a:defRPr>
            </a:lvl1pPr>
            <a:lvl2pPr indent="0" lvl="1" marL="457200" marR="0" rtl="0" algn="ctr">
              <a:lnSpc>
                <a:spcPct val="100000"/>
              </a:lnSpc>
              <a:spcBef>
                <a:spcPts val="0"/>
              </a:spcBef>
              <a:spcAft>
                <a:spcPts val="0"/>
              </a:spcAft>
              <a:buClr>
                <a:schemeClr val="dk2"/>
              </a:buClr>
              <a:buSzPts val="1400"/>
              <a:buFont typeface="Raleway"/>
              <a:buNone/>
              <a:defRPr b="0" i="0" sz="2100" u="none" cap="none" strike="noStrike">
                <a:solidFill>
                  <a:schemeClr val="dk2"/>
                </a:solidFill>
                <a:latin typeface="Raleway"/>
                <a:ea typeface="Raleway"/>
                <a:cs typeface="Raleway"/>
                <a:sym typeface="Raleway"/>
              </a:defRPr>
            </a:lvl2pPr>
            <a:lvl3pPr indent="0" lvl="2" marL="9144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9pPr>
          </a:lstStyle>
          <a:p/>
        </p:txBody>
      </p:sp>
      <p:sp>
        <p:nvSpPr>
          <p:cNvPr id="104" name="Google Shape;104;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Raleway"/>
              <a:buNone/>
              <a:defRPr b="0" i="0" sz="2400" u="none" cap="none" strike="noStrike">
                <a:solidFill>
                  <a:schemeClr val="dk2"/>
                </a:solidFill>
                <a:latin typeface="Raleway"/>
                <a:ea typeface="Raleway"/>
                <a:cs typeface="Raleway"/>
                <a:sym typeface="Raleway"/>
              </a:defRPr>
            </a:lvl1pPr>
            <a:lvl2pPr indent="-228600" lvl="1" marL="914400" marR="0" rtl="0" algn="l">
              <a:lnSpc>
                <a:spcPct val="115000"/>
              </a:lnSpc>
              <a:spcBef>
                <a:spcPts val="1600"/>
              </a:spcBef>
              <a:spcAft>
                <a:spcPts val="0"/>
              </a:spcAft>
              <a:buClr>
                <a:schemeClr val="dk2"/>
              </a:buClr>
              <a:buSzPts val="1400"/>
              <a:buFont typeface="Raleway"/>
              <a:buNone/>
              <a:defRPr b="0" i="0" sz="2000" u="none" cap="none" strike="noStrike">
                <a:solidFill>
                  <a:schemeClr val="dk2"/>
                </a:solidFill>
                <a:latin typeface="Raleway"/>
                <a:ea typeface="Raleway"/>
                <a:cs typeface="Raleway"/>
                <a:sym typeface="Raleway"/>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105" name="Google Shape;105;p24"/>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fr-CA"/>
              <a:t>‹#›</a:t>
            </a:fld>
            <a:endParaRPr sz="1000">
              <a:solidFill>
                <a:schemeClr val="dk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106" name="Shape 106"/>
        <p:cNvGrpSpPr/>
        <p:nvPr/>
      </p:nvGrpSpPr>
      <p:grpSpPr>
        <a:xfrm>
          <a:off x="0" y="0"/>
          <a:ext cx="0" cy="0"/>
          <a:chOff x="0" y="0"/>
          <a:chExt cx="0" cy="0"/>
        </a:xfrm>
      </p:grpSpPr>
      <p:sp>
        <p:nvSpPr>
          <p:cNvPr id="107" name="Google Shape;107;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400"/>
              <a:buFont typeface="Raleway"/>
              <a:buNone/>
              <a:defRPr b="0" i="0" sz="2400" u="none" cap="none" strike="noStrike">
                <a:solidFill>
                  <a:schemeClr val="dk2"/>
                </a:solidFill>
                <a:latin typeface="Raleway"/>
                <a:ea typeface="Raleway"/>
                <a:cs typeface="Raleway"/>
                <a:sym typeface="Raleway"/>
              </a:defRPr>
            </a:lvl1pPr>
            <a:lvl2pPr indent="-228600" lvl="1" marL="914400" marR="0" rtl="0" algn="l">
              <a:lnSpc>
                <a:spcPct val="115000"/>
              </a:lnSpc>
              <a:spcBef>
                <a:spcPts val="0"/>
              </a:spcBef>
              <a:spcAft>
                <a:spcPts val="0"/>
              </a:spcAft>
              <a:buClr>
                <a:schemeClr val="dk2"/>
              </a:buClr>
              <a:buSzPts val="1400"/>
              <a:buFont typeface="Raleway"/>
              <a:buNone/>
              <a:defRPr b="0" i="0" sz="2000" u="none" cap="none" strike="noStrike">
                <a:solidFill>
                  <a:schemeClr val="dk2"/>
                </a:solidFill>
                <a:latin typeface="Raleway"/>
                <a:ea typeface="Raleway"/>
                <a:cs typeface="Raleway"/>
                <a:sym typeface="Raleway"/>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108" name="Google Shape;108;p2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fr-CA"/>
              <a:t>‹#›</a:t>
            </a:fld>
            <a:endParaRPr sz="1000">
              <a:solidFill>
                <a:schemeClr val="dk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109" name="Shape 109"/>
        <p:cNvGrpSpPr/>
        <p:nvPr/>
      </p:nvGrpSpPr>
      <p:grpSpPr>
        <a:xfrm>
          <a:off x="0" y="0"/>
          <a:ext cx="0" cy="0"/>
          <a:chOff x="0" y="0"/>
          <a:chExt cx="0" cy="0"/>
        </a:xfrm>
      </p:grpSpPr>
      <p:sp>
        <p:nvSpPr>
          <p:cNvPr id="110" name="Google Shape;110;p26"/>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165C6C"/>
              </a:buClr>
              <a:buSzPts val="1400"/>
              <a:buFont typeface="Roboto Slab"/>
              <a:buNone/>
              <a:defRPr b="0" i="0" sz="12000" u="none" cap="none" strike="noStrike">
                <a:solidFill>
                  <a:srgbClr val="165C6C"/>
                </a:solidFill>
                <a:latin typeface="Roboto Slab"/>
                <a:ea typeface="Roboto Slab"/>
                <a:cs typeface="Roboto Slab"/>
                <a:sym typeface="Roboto Slab"/>
              </a:defRPr>
            </a:lvl1pPr>
            <a:lvl2pPr indent="0" lvl="1" rtl="0" algn="ctr">
              <a:spcBef>
                <a:spcPts val="0"/>
              </a:spcBef>
              <a:spcAft>
                <a:spcPts val="0"/>
              </a:spcAft>
              <a:buClr>
                <a:schemeClr val="dk1"/>
              </a:buClr>
              <a:buSzPts val="1400"/>
              <a:buFont typeface="Arial"/>
              <a:buNone/>
              <a:defRPr sz="12000">
                <a:solidFill>
                  <a:schemeClr val="dk1"/>
                </a:solidFill>
              </a:defRPr>
            </a:lvl2pPr>
            <a:lvl3pPr indent="0" lvl="2" rtl="0" algn="ctr">
              <a:spcBef>
                <a:spcPts val="0"/>
              </a:spcBef>
              <a:spcAft>
                <a:spcPts val="0"/>
              </a:spcAft>
              <a:buClr>
                <a:schemeClr val="dk1"/>
              </a:buClr>
              <a:buSzPts val="1400"/>
              <a:buFont typeface="Arial"/>
              <a:buNone/>
              <a:defRPr sz="12000">
                <a:solidFill>
                  <a:schemeClr val="dk1"/>
                </a:solidFill>
              </a:defRPr>
            </a:lvl3pPr>
            <a:lvl4pPr indent="0" lvl="3" rtl="0" algn="ctr">
              <a:spcBef>
                <a:spcPts val="0"/>
              </a:spcBef>
              <a:spcAft>
                <a:spcPts val="0"/>
              </a:spcAft>
              <a:buClr>
                <a:schemeClr val="dk1"/>
              </a:buClr>
              <a:buSzPts val="1400"/>
              <a:buFont typeface="Arial"/>
              <a:buNone/>
              <a:defRPr sz="12000">
                <a:solidFill>
                  <a:schemeClr val="dk1"/>
                </a:solidFill>
              </a:defRPr>
            </a:lvl4pPr>
            <a:lvl5pPr indent="0" lvl="4" rtl="0" algn="ctr">
              <a:spcBef>
                <a:spcPts val="0"/>
              </a:spcBef>
              <a:spcAft>
                <a:spcPts val="0"/>
              </a:spcAft>
              <a:buClr>
                <a:schemeClr val="dk1"/>
              </a:buClr>
              <a:buSzPts val="1400"/>
              <a:buFont typeface="Arial"/>
              <a:buNone/>
              <a:defRPr sz="12000">
                <a:solidFill>
                  <a:schemeClr val="dk1"/>
                </a:solidFill>
              </a:defRPr>
            </a:lvl5pPr>
            <a:lvl6pPr indent="0" lvl="5" rtl="0" algn="ctr">
              <a:spcBef>
                <a:spcPts val="0"/>
              </a:spcBef>
              <a:spcAft>
                <a:spcPts val="0"/>
              </a:spcAft>
              <a:buClr>
                <a:schemeClr val="dk1"/>
              </a:buClr>
              <a:buSzPts val="1400"/>
              <a:buFont typeface="Arial"/>
              <a:buNone/>
              <a:defRPr sz="12000">
                <a:solidFill>
                  <a:schemeClr val="dk1"/>
                </a:solidFill>
              </a:defRPr>
            </a:lvl6pPr>
            <a:lvl7pPr indent="0" lvl="6" rtl="0" algn="ctr">
              <a:spcBef>
                <a:spcPts val="0"/>
              </a:spcBef>
              <a:spcAft>
                <a:spcPts val="0"/>
              </a:spcAft>
              <a:buClr>
                <a:schemeClr val="dk1"/>
              </a:buClr>
              <a:buSzPts val="1400"/>
              <a:buFont typeface="Arial"/>
              <a:buNone/>
              <a:defRPr sz="12000">
                <a:solidFill>
                  <a:schemeClr val="dk1"/>
                </a:solidFill>
              </a:defRPr>
            </a:lvl7pPr>
            <a:lvl8pPr indent="0" lvl="7" rtl="0" algn="ctr">
              <a:spcBef>
                <a:spcPts val="0"/>
              </a:spcBef>
              <a:spcAft>
                <a:spcPts val="0"/>
              </a:spcAft>
              <a:buClr>
                <a:schemeClr val="dk1"/>
              </a:buClr>
              <a:buSzPts val="1400"/>
              <a:buFont typeface="Arial"/>
              <a:buNone/>
              <a:defRPr sz="12000">
                <a:solidFill>
                  <a:schemeClr val="dk1"/>
                </a:solidFill>
              </a:defRPr>
            </a:lvl8pPr>
            <a:lvl9pPr indent="0" lvl="8" rtl="0" algn="ctr">
              <a:spcBef>
                <a:spcPts val="0"/>
              </a:spcBef>
              <a:spcAft>
                <a:spcPts val="0"/>
              </a:spcAft>
              <a:buClr>
                <a:schemeClr val="dk1"/>
              </a:buClr>
              <a:buSzPts val="1400"/>
              <a:buFont typeface="Arial"/>
              <a:buNone/>
              <a:defRPr sz="12000">
                <a:solidFill>
                  <a:schemeClr val="dk1"/>
                </a:solidFill>
              </a:defRPr>
            </a:lvl9pPr>
          </a:lstStyle>
          <a:p/>
        </p:txBody>
      </p:sp>
      <p:sp>
        <p:nvSpPr>
          <p:cNvPr id="111" name="Google Shape;111;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228600" lvl="0" marL="457200" marR="0" rtl="0" algn="ctr">
              <a:lnSpc>
                <a:spcPct val="115000"/>
              </a:lnSpc>
              <a:spcBef>
                <a:spcPts val="0"/>
              </a:spcBef>
              <a:spcAft>
                <a:spcPts val="0"/>
              </a:spcAft>
              <a:buClr>
                <a:schemeClr val="dk2"/>
              </a:buClr>
              <a:buSzPts val="1400"/>
              <a:buFont typeface="Raleway"/>
              <a:buNone/>
              <a:defRPr b="0" i="0" sz="2400" u="none" cap="none" strike="noStrike">
                <a:solidFill>
                  <a:schemeClr val="dk2"/>
                </a:solidFill>
                <a:latin typeface="Raleway"/>
                <a:ea typeface="Raleway"/>
                <a:cs typeface="Raleway"/>
                <a:sym typeface="Raleway"/>
              </a:defRPr>
            </a:lvl1pPr>
            <a:lvl2pPr indent="-228600" lvl="1" marL="914400" marR="0" rtl="0" algn="ctr">
              <a:lnSpc>
                <a:spcPct val="115000"/>
              </a:lnSpc>
              <a:spcBef>
                <a:spcPts val="1600"/>
              </a:spcBef>
              <a:spcAft>
                <a:spcPts val="0"/>
              </a:spcAft>
              <a:buClr>
                <a:schemeClr val="dk2"/>
              </a:buClr>
              <a:buSzPts val="1400"/>
              <a:buFont typeface="Raleway"/>
              <a:buNone/>
              <a:defRPr b="0" i="0" sz="2000" u="none" cap="none" strike="noStrike">
                <a:solidFill>
                  <a:schemeClr val="dk2"/>
                </a:solidFill>
                <a:latin typeface="Raleway"/>
                <a:ea typeface="Raleway"/>
                <a:cs typeface="Raleway"/>
                <a:sym typeface="Raleway"/>
              </a:defRPr>
            </a:lvl2pPr>
            <a:lvl3pPr indent="-228600" lvl="2" marL="13716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ctr">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112" name="Google Shape;112;p2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fr-CA"/>
              <a:t>‹#›</a:t>
            </a:fld>
            <a:endParaRPr sz="1000">
              <a:solidFill>
                <a:schemeClr val="dk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3" name="Shape 113"/>
        <p:cNvGrpSpPr/>
        <p:nvPr/>
      </p:nvGrpSpPr>
      <p:grpSpPr>
        <a:xfrm>
          <a:off x="0" y="0"/>
          <a:ext cx="0" cy="0"/>
          <a:chOff x="0" y="0"/>
          <a:chExt cx="0" cy="0"/>
        </a:xfrm>
      </p:grpSpPr>
      <p:sp>
        <p:nvSpPr>
          <p:cNvPr id="114" name="Google Shape;114;p27"/>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fr-CA"/>
              <a:t>‹#›</a:t>
            </a:fld>
            <a:endParaRPr sz="1000">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165C6C"/>
              </a:buClr>
              <a:buSzPts val="1400"/>
              <a:buFont typeface="Roboto Slab"/>
              <a:buNone/>
              <a:defRPr b="0" i="0" sz="2800" u="none" cap="none" strike="noStrike">
                <a:solidFill>
                  <a:srgbClr val="165C6C"/>
                </a:solidFill>
                <a:latin typeface="Roboto Slab"/>
                <a:ea typeface="Roboto Slab"/>
                <a:cs typeface="Roboto Slab"/>
                <a:sym typeface="Roboto Slab"/>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
        <p:nvSpPr>
          <p:cNvPr id="71" name="Google Shape;71;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Raleway"/>
              <a:buNone/>
              <a:defRPr b="0" i="0" sz="2400" u="none" cap="none" strike="noStrike">
                <a:solidFill>
                  <a:schemeClr val="dk2"/>
                </a:solidFill>
                <a:latin typeface="Raleway"/>
                <a:ea typeface="Raleway"/>
                <a:cs typeface="Raleway"/>
                <a:sym typeface="Raleway"/>
              </a:defRPr>
            </a:lvl1pPr>
            <a:lvl2pPr indent="-228600" lvl="1" marL="914400" marR="0" rtl="0" algn="l">
              <a:lnSpc>
                <a:spcPct val="115000"/>
              </a:lnSpc>
              <a:spcBef>
                <a:spcPts val="1600"/>
              </a:spcBef>
              <a:spcAft>
                <a:spcPts val="0"/>
              </a:spcAft>
              <a:buClr>
                <a:schemeClr val="dk2"/>
              </a:buClr>
              <a:buSzPts val="1400"/>
              <a:buFont typeface="Raleway"/>
              <a:buNone/>
              <a:defRPr b="0" i="0" sz="2000" u="none" cap="none" strike="noStrike">
                <a:solidFill>
                  <a:schemeClr val="dk2"/>
                </a:solidFill>
                <a:latin typeface="Raleway"/>
                <a:ea typeface="Raleway"/>
                <a:cs typeface="Raleway"/>
                <a:sym typeface="Raleway"/>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72" name="Google Shape;72;p1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fr-CA"/>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6.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C869B"/>
        </a:solidFill>
      </p:bgPr>
    </p:bg>
    <p:spTree>
      <p:nvGrpSpPr>
        <p:cNvPr id="118" name="Shape 118"/>
        <p:cNvGrpSpPr/>
        <p:nvPr/>
      </p:nvGrpSpPr>
      <p:grpSpPr>
        <a:xfrm>
          <a:off x="0" y="0"/>
          <a:ext cx="0" cy="0"/>
          <a:chOff x="0" y="0"/>
          <a:chExt cx="0" cy="0"/>
        </a:xfrm>
      </p:grpSpPr>
      <p:sp>
        <p:nvSpPr>
          <p:cNvPr id="119" name="Google Shape;119;p28"/>
          <p:cNvSpPr txBox="1"/>
          <p:nvPr>
            <p:ph type="ctrTitle"/>
          </p:nvPr>
        </p:nvSpPr>
        <p:spPr>
          <a:xfrm>
            <a:off x="264975" y="439025"/>
            <a:ext cx="8567400" cy="2052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165C6C"/>
              </a:buClr>
              <a:buFont typeface="Roboto Slab"/>
              <a:buNone/>
            </a:pPr>
            <a:r>
              <a:rPr lang="fr-CA">
                <a:solidFill>
                  <a:schemeClr val="lt1"/>
                </a:solidFill>
              </a:rPr>
              <a:t>L’altruisme efficace pour les animaux</a:t>
            </a:r>
            <a:endParaRPr>
              <a:solidFill>
                <a:schemeClr val="lt1"/>
              </a:solidFill>
            </a:endParaRPr>
          </a:p>
        </p:txBody>
      </p:sp>
      <p:sp>
        <p:nvSpPr>
          <p:cNvPr id="120" name="Google Shape;120;p28"/>
          <p:cNvSpPr txBox="1"/>
          <p:nvPr/>
        </p:nvSpPr>
        <p:spPr>
          <a:xfrm>
            <a:off x="1081450" y="2912900"/>
            <a:ext cx="6686400" cy="167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Raleway"/>
              <a:buNone/>
            </a:pPr>
            <a:r>
              <a:rPr b="1" lang="fr-CA" sz="2200">
                <a:solidFill>
                  <a:schemeClr val="lt1"/>
                </a:solidFill>
                <a:latin typeface="Raleway"/>
                <a:ea typeface="Raleway"/>
                <a:cs typeface="Raleway"/>
                <a:sym typeface="Raleway"/>
              </a:rPr>
              <a:t>Antonin Broi &amp; Laura Green</a:t>
            </a:r>
            <a:endParaRPr b="1" sz="2200">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chemeClr val="dk2"/>
              </a:buClr>
              <a:buFont typeface="Raleway"/>
              <a:buNone/>
            </a:pPr>
            <a:r>
              <a:rPr lang="fr-CA" sz="2200">
                <a:solidFill>
                  <a:schemeClr val="lt1"/>
                </a:solidFill>
                <a:latin typeface="Raleway"/>
                <a:ea typeface="Raleway"/>
                <a:cs typeface="Raleway"/>
                <a:sym typeface="Raleway"/>
              </a:rPr>
              <a:t>Altruisme Efficace France</a:t>
            </a:r>
            <a:endParaRPr sz="2200">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chemeClr val="dk2"/>
              </a:buClr>
              <a:buFont typeface="Raleway"/>
              <a:buNone/>
            </a:pPr>
            <a:r>
              <a:t/>
            </a:r>
            <a:endParaRPr sz="1800">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chemeClr val="dk2"/>
              </a:buClr>
              <a:buFont typeface="Raleway"/>
              <a:buNone/>
            </a:pPr>
            <a:r>
              <a:rPr lang="fr-CA" sz="1600">
                <a:solidFill>
                  <a:schemeClr val="lt1"/>
                </a:solidFill>
                <a:latin typeface="Raleway"/>
                <a:ea typeface="Raleway"/>
                <a:cs typeface="Raleway"/>
                <a:sym typeface="Raleway"/>
              </a:rPr>
              <a:t>Les Estivales de la question animale</a:t>
            </a:r>
            <a:endParaRPr sz="1600">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chemeClr val="dk2"/>
              </a:buClr>
              <a:buFont typeface="Raleway"/>
              <a:buNone/>
            </a:pPr>
            <a:r>
              <a:rPr lang="fr-CA" sz="1600">
                <a:solidFill>
                  <a:schemeClr val="lt1"/>
                </a:solidFill>
                <a:latin typeface="Raleway"/>
                <a:ea typeface="Raleway"/>
                <a:cs typeface="Raleway"/>
                <a:sym typeface="Raleway"/>
              </a:rPr>
              <a:t>11 août 2018</a:t>
            </a:r>
            <a:endParaRPr sz="1600">
              <a:solidFill>
                <a:schemeClr val="lt1"/>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7"/>
          <p:cNvSpPr txBox="1"/>
          <p:nvPr>
            <p:ph idx="1" type="body"/>
          </p:nvPr>
        </p:nvSpPr>
        <p:spPr>
          <a:xfrm>
            <a:off x="497450" y="1614000"/>
            <a:ext cx="8008500" cy="2568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fr-CA" sz="1400"/>
              <a:t>Comment allouer nos ressources limitées vers différentes interventions pour aider les animaux ?</a:t>
            </a:r>
            <a:endParaRPr sz="1400"/>
          </a:p>
          <a:p>
            <a:pPr indent="0" lvl="0" marL="0" rtl="0">
              <a:spcBef>
                <a:spcPts val="1600"/>
              </a:spcBef>
              <a:spcAft>
                <a:spcPts val="0"/>
              </a:spcAft>
              <a:buNone/>
            </a:pPr>
            <a:r>
              <a:rPr lang="fr-CA" sz="1400"/>
              <a:t>En principe, il suffit de regarder le coût et l’impact de chaque intervention. L’efficacité d’une intervention peut alors être comprise comme le rapport entre l’impact et le coût de l’intervention</a:t>
            </a:r>
            <a:endParaRPr sz="1400"/>
          </a:p>
          <a:p>
            <a:pPr indent="0" lvl="0" marL="0" rtl="0">
              <a:spcBef>
                <a:spcPts val="1600"/>
              </a:spcBef>
              <a:spcAft>
                <a:spcPts val="0"/>
              </a:spcAft>
              <a:buClr>
                <a:schemeClr val="dk1"/>
              </a:buClr>
              <a:buSzPts val="1100"/>
              <a:buFont typeface="Arial"/>
              <a:buNone/>
            </a:pPr>
            <a:r>
              <a:rPr lang="fr-CA" sz="1400"/>
              <a:t>Deux types de raisonnement sont particulièrement utilisés : </a:t>
            </a:r>
            <a:endParaRPr sz="1400"/>
          </a:p>
          <a:p>
            <a:pPr indent="-317500" lvl="0" marL="457200" rtl="0">
              <a:spcBef>
                <a:spcPts val="1600"/>
              </a:spcBef>
              <a:spcAft>
                <a:spcPts val="0"/>
              </a:spcAft>
              <a:buSzPts val="1400"/>
              <a:buChar char="●"/>
            </a:pPr>
            <a:r>
              <a:rPr lang="fr-CA" sz="1400"/>
              <a:t>raisonnement contrefactuel</a:t>
            </a:r>
            <a:endParaRPr sz="1400"/>
          </a:p>
          <a:p>
            <a:pPr indent="-317500" lvl="0" marL="457200" rtl="0">
              <a:spcBef>
                <a:spcPts val="0"/>
              </a:spcBef>
              <a:spcAft>
                <a:spcPts val="0"/>
              </a:spcAft>
              <a:buSzPts val="1400"/>
              <a:buChar char="●"/>
            </a:pPr>
            <a:r>
              <a:rPr lang="fr-CA" sz="1400"/>
              <a:t>raisonnement en espérance mathématique</a:t>
            </a:r>
            <a:endParaRPr sz="1400"/>
          </a:p>
          <a:p>
            <a:pPr indent="0" lvl="0" marL="0" rtl="0">
              <a:spcBef>
                <a:spcPts val="1600"/>
              </a:spcBef>
              <a:spcAft>
                <a:spcPts val="1600"/>
              </a:spcAft>
              <a:buNone/>
            </a:pPr>
            <a:r>
              <a:t/>
            </a:r>
            <a:endParaRPr sz="1400"/>
          </a:p>
        </p:txBody>
      </p:sp>
      <p:grpSp>
        <p:nvGrpSpPr>
          <p:cNvPr id="200" name="Google Shape;200;p37"/>
          <p:cNvGrpSpPr/>
          <p:nvPr/>
        </p:nvGrpSpPr>
        <p:grpSpPr>
          <a:xfrm>
            <a:off x="0" y="4558215"/>
            <a:ext cx="9144001" cy="571184"/>
            <a:chOff x="0" y="6096420"/>
            <a:chExt cx="12192001" cy="761579"/>
          </a:xfrm>
        </p:grpSpPr>
        <p:pic>
          <p:nvPicPr>
            <p:cNvPr id="201" name="Google Shape;201;p37"/>
            <p:cNvPicPr preferRelativeResize="0"/>
            <p:nvPr/>
          </p:nvPicPr>
          <p:blipFill rotWithShape="1">
            <a:blip r:embed="rId3">
              <a:alphaModFix/>
            </a:blip>
            <a:srcRect b="0" l="0" r="0" t="0"/>
            <a:stretch/>
          </p:blipFill>
          <p:spPr>
            <a:xfrm>
              <a:off x="0" y="6096420"/>
              <a:ext cx="12192001" cy="761579"/>
            </a:xfrm>
            <a:prstGeom prst="rect">
              <a:avLst/>
            </a:prstGeom>
            <a:noFill/>
            <a:ln>
              <a:noFill/>
            </a:ln>
          </p:spPr>
        </p:pic>
        <p:pic>
          <p:nvPicPr>
            <p:cNvPr id="202" name="Google Shape;202;p37"/>
            <p:cNvPicPr preferRelativeResize="0"/>
            <p:nvPr/>
          </p:nvPicPr>
          <p:blipFill rotWithShape="1">
            <a:blip r:embed="rId4">
              <a:alphaModFix/>
            </a:blip>
            <a:srcRect b="0" l="0" r="0" t="0"/>
            <a:stretch/>
          </p:blipFill>
          <p:spPr>
            <a:xfrm>
              <a:off x="10424612" y="6096421"/>
              <a:ext cx="1536519" cy="761578"/>
            </a:xfrm>
            <a:prstGeom prst="rect">
              <a:avLst/>
            </a:prstGeom>
            <a:noFill/>
            <a:ln>
              <a:noFill/>
            </a:ln>
          </p:spPr>
        </p:pic>
      </p:grpSp>
      <p:sp>
        <p:nvSpPr>
          <p:cNvPr id="203" name="Google Shape;203;p37"/>
          <p:cNvSpPr txBox="1"/>
          <p:nvPr>
            <p:ph type="title"/>
          </p:nvPr>
        </p:nvSpPr>
        <p:spPr>
          <a:xfrm>
            <a:off x="311700" y="445025"/>
            <a:ext cx="8520600" cy="10641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fr-CA" sz="3000">
                <a:solidFill>
                  <a:schemeClr val="accent5"/>
                </a:solidFill>
                <a:latin typeface="Roboto Slab"/>
                <a:ea typeface="Roboto Slab"/>
                <a:cs typeface="Roboto Slab"/>
                <a:sym typeface="Roboto Slab"/>
              </a:rPr>
              <a:t>Comment maximiser notre impact pour aider les animaux ?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8"/>
          <p:cNvSpPr txBox="1"/>
          <p:nvPr>
            <p:ph type="title"/>
          </p:nvPr>
        </p:nvSpPr>
        <p:spPr>
          <a:xfrm>
            <a:off x="311700" y="445025"/>
            <a:ext cx="8520600" cy="10641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fr-CA" sz="3000">
                <a:solidFill>
                  <a:schemeClr val="accent5"/>
                </a:solidFill>
                <a:latin typeface="Roboto Slab"/>
                <a:ea typeface="Roboto Slab"/>
                <a:cs typeface="Roboto Slab"/>
                <a:sym typeface="Roboto Slab"/>
              </a:rPr>
              <a:t>Comment maximiser notre impact pour aider les animaux ? </a:t>
            </a:r>
            <a:endParaRPr/>
          </a:p>
        </p:txBody>
      </p:sp>
      <p:sp>
        <p:nvSpPr>
          <p:cNvPr id="209" name="Google Shape;209;p38"/>
          <p:cNvSpPr txBox="1"/>
          <p:nvPr>
            <p:ph idx="1" type="body"/>
          </p:nvPr>
        </p:nvSpPr>
        <p:spPr>
          <a:xfrm>
            <a:off x="755475" y="1660550"/>
            <a:ext cx="7912500" cy="25632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fr-CA"/>
              <a:t>Plusieurs questions fondamentales se posent alors :</a:t>
            </a:r>
            <a:endParaRPr/>
          </a:p>
          <a:p>
            <a:pPr indent="-342900" lvl="0" marL="457200" rtl="0">
              <a:spcBef>
                <a:spcPts val="1600"/>
              </a:spcBef>
              <a:spcAft>
                <a:spcPts val="0"/>
              </a:spcAft>
              <a:buSzPts val="1800"/>
              <a:buChar char="●"/>
            </a:pPr>
            <a:r>
              <a:rPr lang="fr-CA"/>
              <a:t>En quoi consistent les intérêts des animaux que l’on veut aider ?</a:t>
            </a:r>
            <a:endParaRPr/>
          </a:p>
          <a:p>
            <a:pPr indent="-342900" lvl="0" marL="457200" rtl="0">
              <a:spcBef>
                <a:spcPts val="0"/>
              </a:spcBef>
              <a:spcAft>
                <a:spcPts val="0"/>
              </a:spcAft>
              <a:buSzPts val="1800"/>
              <a:buChar char="●"/>
            </a:pPr>
            <a:r>
              <a:rPr lang="fr-CA"/>
              <a:t>Quelle échelle temporelle pour mesurer notre impact ?</a:t>
            </a:r>
            <a:endParaRPr/>
          </a:p>
          <a:p>
            <a:pPr indent="-342900" lvl="0" marL="457200" rtl="0">
              <a:spcBef>
                <a:spcPts val="0"/>
              </a:spcBef>
              <a:spcAft>
                <a:spcPts val="0"/>
              </a:spcAft>
              <a:buSzPts val="1800"/>
              <a:buChar char="●"/>
            </a:pPr>
            <a:r>
              <a:rPr lang="fr-CA"/>
              <a:t>De quel coût parle-t-on ?</a:t>
            </a:r>
            <a:endParaRPr/>
          </a:p>
          <a:p>
            <a:pPr indent="-342900" lvl="0" marL="457200" rtl="0">
              <a:spcBef>
                <a:spcPts val="0"/>
              </a:spcBef>
              <a:spcAft>
                <a:spcPts val="0"/>
              </a:spcAft>
              <a:buSzPts val="1800"/>
              <a:buChar char="●"/>
            </a:pPr>
            <a:r>
              <a:rPr lang="fr-CA"/>
              <a:t>Comment déterminer l’impact d’une intervention coordonnée avec d’autres agents ?</a:t>
            </a:r>
            <a:endParaRPr/>
          </a:p>
          <a:p>
            <a:pPr indent="0" lvl="0" marL="0">
              <a:spcBef>
                <a:spcPts val="1600"/>
              </a:spcBef>
              <a:spcAft>
                <a:spcPts val="1600"/>
              </a:spcAft>
              <a:buNone/>
            </a:pPr>
            <a:r>
              <a:t/>
            </a:r>
            <a:endParaRPr/>
          </a:p>
        </p:txBody>
      </p:sp>
      <p:grpSp>
        <p:nvGrpSpPr>
          <p:cNvPr id="210" name="Google Shape;210;p38"/>
          <p:cNvGrpSpPr/>
          <p:nvPr/>
        </p:nvGrpSpPr>
        <p:grpSpPr>
          <a:xfrm>
            <a:off x="0" y="4558215"/>
            <a:ext cx="9144001" cy="571184"/>
            <a:chOff x="0" y="6096420"/>
            <a:chExt cx="12192001" cy="761579"/>
          </a:xfrm>
        </p:grpSpPr>
        <p:pic>
          <p:nvPicPr>
            <p:cNvPr id="211" name="Google Shape;211;p38"/>
            <p:cNvPicPr preferRelativeResize="0"/>
            <p:nvPr/>
          </p:nvPicPr>
          <p:blipFill rotWithShape="1">
            <a:blip r:embed="rId3">
              <a:alphaModFix/>
            </a:blip>
            <a:srcRect b="0" l="0" r="0" t="0"/>
            <a:stretch/>
          </p:blipFill>
          <p:spPr>
            <a:xfrm>
              <a:off x="0" y="6096420"/>
              <a:ext cx="12192001" cy="761579"/>
            </a:xfrm>
            <a:prstGeom prst="rect">
              <a:avLst/>
            </a:prstGeom>
            <a:noFill/>
            <a:ln>
              <a:noFill/>
            </a:ln>
          </p:spPr>
        </p:pic>
        <p:pic>
          <p:nvPicPr>
            <p:cNvPr id="212" name="Google Shape;212;p38"/>
            <p:cNvPicPr preferRelativeResize="0"/>
            <p:nvPr/>
          </p:nvPicPr>
          <p:blipFill rotWithShape="1">
            <a:blip r:embed="rId4">
              <a:alphaModFix/>
            </a:blip>
            <a:srcRect b="0" l="0" r="0" t="0"/>
            <a:stretch/>
          </p:blipFill>
          <p:spPr>
            <a:xfrm>
              <a:off x="10424612" y="6096421"/>
              <a:ext cx="1536519" cy="761578"/>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9"/>
          <p:cNvSpPr txBox="1"/>
          <p:nvPr>
            <p:ph type="title"/>
          </p:nvPr>
        </p:nvSpPr>
        <p:spPr>
          <a:xfrm>
            <a:off x="311700" y="445025"/>
            <a:ext cx="8520600" cy="10710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fr-CA" sz="3000">
                <a:solidFill>
                  <a:schemeClr val="accent5"/>
                </a:solidFill>
                <a:latin typeface="Roboto Slab"/>
                <a:ea typeface="Roboto Slab"/>
                <a:cs typeface="Roboto Slab"/>
                <a:sym typeface="Roboto Slab"/>
              </a:rPr>
              <a:t>Comment maximiser notre impact pour aider les animaux ? </a:t>
            </a:r>
            <a:endParaRPr/>
          </a:p>
        </p:txBody>
      </p:sp>
      <p:sp>
        <p:nvSpPr>
          <p:cNvPr id="218" name="Google Shape;218;p39"/>
          <p:cNvSpPr txBox="1"/>
          <p:nvPr>
            <p:ph idx="1" type="body"/>
          </p:nvPr>
        </p:nvSpPr>
        <p:spPr>
          <a:xfrm>
            <a:off x="311700" y="1516075"/>
            <a:ext cx="8520600" cy="305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CA" sz="1400"/>
              <a:t>E</a:t>
            </a:r>
            <a:r>
              <a:rPr lang="fr-CA" sz="1400"/>
              <a:t>n pratique, il est très difficile de déterminer directement l’efficacité d’une intervention. </a:t>
            </a:r>
            <a:endParaRPr sz="1400"/>
          </a:p>
          <a:p>
            <a:pPr indent="0" lvl="0" marL="0" rtl="0">
              <a:spcBef>
                <a:spcPts val="1600"/>
              </a:spcBef>
              <a:spcAft>
                <a:spcPts val="0"/>
              </a:spcAft>
              <a:buNone/>
            </a:pPr>
            <a:r>
              <a:rPr lang="fr-CA" sz="1400"/>
              <a:t>Quelques obstacles : </a:t>
            </a:r>
            <a:endParaRPr sz="1400"/>
          </a:p>
          <a:p>
            <a:pPr indent="-317500" lvl="0" marL="457200" rtl="0">
              <a:spcBef>
                <a:spcPts val="1600"/>
              </a:spcBef>
              <a:spcAft>
                <a:spcPts val="0"/>
              </a:spcAft>
              <a:buSzPts val="1400"/>
              <a:buChar char="●"/>
            </a:pPr>
            <a:r>
              <a:rPr lang="fr-CA" sz="1400"/>
              <a:t>La mesure du bien-être animal est difficile.</a:t>
            </a:r>
            <a:endParaRPr sz="1400"/>
          </a:p>
          <a:p>
            <a:pPr indent="-317500" lvl="0" marL="457200" rtl="0">
              <a:spcBef>
                <a:spcPts val="0"/>
              </a:spcBef>
              <a:spcAft>
                <a:spcPts val="0"/>
              </a:spcAft>
              <a:buSzPts val="1400"/>
              <a:buChar char="●"/>
            </a:pPr>
            <a:r>
              <a:rPr lang="fr-CA" sz="1400"/>
              <a:t>Les interventions ont des conséquences multiples et indirectes qu’il est difficile de suivre à la trace.</a:t>
            </a:r>
            <a:endParaRPr sz="1400"/>
          </a:p>
          <a:p>
            <a:pPr indent="0" lvl="0" marL="0" rtl="0">
              <a:spcBef>
                <a:spcPts val="1600"/>
              </a:spcBef>
              <a:spcAft>
                <a:spcPts val="0"/>
              </a:spcAft>
              <a:buNone/>
            </a:pPr>
            <a:r>
              <a:rPr lang="fr-CA" sz="1400"/>
              <a:t>Pour essayer de surmonter ces difficultés, on dispose de nombreux outils méthodologiques pour estimer l’efficacité d’une intervention :</a:t>
            </a:r>
            <a:endParaRPr sz="1400"/>
          </a:p>
          <a:p>
            <a:pPr indent="-317500" lvl="0" marL="457200" rtl="0">
              <a:spcBef>
                <a:spcPts val="1600"/>
              </a:spcBef>
              <a:spcAft>
                <a:spcPts val="0"/>
              </a:spcAft>
              <a:buSzPts val="1400"/>
              <a:buChar char="●"/>
            </a:pPr>
            <a:r>
              <a:rPr lang="fr-CA" sz="1400"/>
              <a:t>Le cadre de priorisation des domaines d’intervention</a:t>
            </a:r>
            <a:endParaRPr sz="1400"/>
          </a:p>
          <a:p>
            <a:pPr indent="-317500" lvl="0" marL="457200">
              <a:spcBef>
                <a:spcPts val="0"/>
              </a:spcBef>
              <a:spcAft>
                <a:spcPts val="0"/>
              </a:spcAft>
              <a:buSzPts val="1400"/>
              <a:buChar char="●"/>
            </a:pPr>
            <a:r>
              <a:rPr lang="fr-CA" sz="1400"/>
              <a:t>Les méthodes d’évaluation directe des interventions</a:t>
            </a:r>
            <a:endParaRPr sz="1400"/>
          </a:p>
        </p:txBody>
      </p:sp>
      <p:grpSp>
        <p:nvGrpSpPr>
          <p:cNvPr id="219" name="Google Shape;219;p39"/>
          <p:cNvGrpSpPr/>
          <p:nvPr/>
        </p:nvGrpSpPr>
        <p:grpSpPr>
          <a:xfrm>
            <a:off x="0" y="4568865"/>
            <a:ext cx="9144001" cy="571184"/>
            <a:chOff x="0" y="6096420"/>
            <a:chExt cx="12192001" cy="761579"/>
          </a:xfrm>
        </p:grpSpPr>
        <p:pic>
          <p:nvPicPr>
            <p:cNvPr id="220" name="Google Shape;220;p39"/>
            <p:cNvPicPr preferRelativeResize="0"/>
            <p:nvPr/>
          </p:nvPicPr>
          <p:blipFill rotWithShape="1">
            <a:blip r:embed="rId3">
              <a:alphaModFix/>
            </a:blip>
            <a:srcRect b="0" l="0" r="0" t="0"/>
            <a:stretch/>
          </p:blipFill>
          <p:spPr>
            <a:xfrm>
              <a:off x="0" y="6096420"/>
              <a:ext cx="12192001" cy="761579"/>
            </a:xfrm>
            <a:prstGeom prst="rect">
              <a:avLst/>
            </a:prstGeom>
            <a:noFill/>
            <a:ln>
              <a:noFill/>
            </a:ln>
          </p:spPr>
        </p:pic>
        <p:pic>
          <p:nvPicPr>
            <p:cNvPr id="221" name="Google Shape;221;p39"/>
            <p:cNvPicPr preferRelativeResize="0"/>
            <p:nvPr/>
          </p:nvPicPr>
          <p:blipFill rotWithShape="1">
            <a:blip r:embed="rId4">
              <a:alphaModFix/>
            </a:blip>
            <a:srcRect b="0" l="0" r="0" t="0"/>
            <a:stretch/>
          </p:blipFill>
          <p:spPr>
            <a:xfrm>
              <a:off x="10424612" y="6096421"/>
              <a:ext cx="1536519" cy="761578"/>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fr-CA" sz="3000">
                <a:solidFill>
                  <a:schemeClr val="accent5"/>
                </a:solidFill>
                <a:latin typeface="Roboto Slab"/>
                <a:ea typeface="Roboto Slab"/>
                <a:cs typeface="Roboto Slab"/>
                <a:sym typeface="Roboto Slab"/>
              </a:rPr>
              <a:t>Qu’est-ce qu’un domaine d’intervention ?</a:t>
            </a:r>
            <a:endParaRPr/>
          </a:p>
        </p:txBody>
      </p:sp>
      <p:sp>
        <p:nvSpPr>
          <p:cNvPr id="227" name="Google Shape;227;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CA" sz="1400"/>
              <a:t>On peut estimer l’efficacité d’une intervention en fonction de son appartenance à certains domaines d’intervention, car certains domaines d’intervention semblent plus prometteurs que d’autres</a:t>
            </a:r>
            <a:endParaRPr sz="1400"/>
          </a:p>
          <a:p>
            <a:pPr indent="0" lvl="0" marL="0">
              <a:spcBef>
                <a:spcPts val="1600"/>
              </a:spcBef>
              <a:spcAft>
                <a:spcPts val="0"/>
              </a:spcAft>
              <a:buNone/>
            </a:pPr>
            <a:r>
              <a:rPr lang="fr-CA" sz="1400"/>
              <a:t>Différentes classifications des domaines d’intervention sont possibles. Si on se base sur la manière dont sont utilisés les animaux, on peut dresser la typologie (non-exhaustive) suivante :</a:t>
            </a:r>
            <a:endParaRPr sz="1400"/>
          </a:p>
          <a:p>
            <a:pPr indent="-317500" lvl="0" marL="457200">
              <a:spcBef>
                <a:spcPts val="1600"/>
              </a:spcBef>
              <a:spcAft>
                <a:spcPts val="0"/>
              </a:spcAft>
              <a:buSzPts val="1400"/>
              <a:buChar char="●"/>
            </a:pPr>
            <a:r>
              <a:rPr lang="fr-CA" sz="1400"/>
              <a:t>expérimentation animale</a:t>
            </a:r>
            <a:endParaRPr sz="1400"/>
          </a:p>
          <a:p>
            <a:pPr indent="-317500" lvl="0" marL="457200">
              <a:spcBef>
                <a:spcPts val="0"/>
              </a:spcBef>
              <a:spcAft>
                <a:spcPts val="0"/>
              </a:spcAft>
              <a:buSzPts val="1400"/>
              <a:buChar char="●"/>
            </a:pPr>
            <a:r>
              <a:rPr lang="fr-CA" sz="1400"/>
              <a:t>animaux dans le secteur du divertissement : cirques, zoos, ...</a:t>
            </a:r>
            <a:endParaRPr sz="1400"/>
          </a:p>
          <a:p>
            <a:pPr indent="-317500" lvl="0" marL="457200">
              <a:spcBef>
                <a:spcPts val="0"/>
              </a:spcBef>
              <a:spcAft>
                <a:spcPts val="0"/>
              </a:spcAft>
              <a:buSzPts val="1400"/>
              <a:buChar char="●"/>
            </a:pPr>
            <a:r>
              <a:rPr lang="fr-CA" sz="1400"/>
              <a:t>industrie de la fourrure</a:t>
            </a:r>
            <a:endParaRPr sz="1400"/>
          </a:p>
          <a:p>
            <a:pPr indent="-317500" lvl="0" marL="457200">
              <a:spcBef>
                <a:spcPts val="0"/>
              </a:spcBef>
              <a:spcAft>
                <a:spcPts val="0"/>
              </a:spcAft>
              <a:buSzPts val="1400"/>
              <a:buChar char="●"/>
            </a:pPr>
            <a:r>
              <a:rPr lang="fr-CA" sz="1400"/>
              <a:t>protection des animaux domestiques</a:t>
            </a:r>
            <a:endParaRPr sz="1400"/>
          </a:p>
          <a:p>
            <a:pPr indent="-317500" lvl="0" marL="457200">
              <a:spcBef>
                <a:spcPts val="0"/>
              </a:spcBef>
              <a:spcAft>
                <a:spcPts val="0"/>
              </a:spcAft>
              <a:buSzPts val="1400"/>
              <a:buChar char="●"/>
            </a:pPr>
            <a:r>
              <a:rPr lang="fr-CA" sz="1400"/>
              <a:t>élevage industriel</a:t>
            </a:r>
            <a:endParaRPr sz="1400"/>
          </a:p>
          <a:p>
            <a:pPr indent="-317500" lvl="0" marL="457200" rtl="0">
              <a:spcBef>
                <a:spcPts val="0"/>
              </a:spcBef>
              <a:spcAft>
                <a:spcPts val="0"/>
              </a:spcAft>
              <a:buSzPts val="1400"/>
              <a:buChar char="●"/>
            </a:pPr>
            <a:r>
              <a:rPr lang="fr-CA" sz="1400"/>
              <a:t>animaux sauvages ?</a:t>
            </a:r>
            <a:endParaRPr sz="1400"/>
          </a:p>
          <a:p>
            <a:pPr indent="0" lvl="0" marL="0" rtl="0">
              <a:spcBef>
                <a:spcPts val="1600"/>
              </a:spcBef>
              <a:spcAft>
                <a:spcPts val="0"/>
              </a:spcAft>
              <a:buNone/>
            </a:pPr>
            <a:r>
              <a:t/>
            </a:r>
            <a:endParaRPr sz="1400"/>
          </a:p>
          <a:p>
            <a:pPr indent="0" lvl="0" marL="0">
              <a:spcBef>
                <a:spcPts val="1600"/>
              </a:spcBef>
              <a:spcAft>
                <a:spcPts val="0"/>
              </a:spcAft>
              <a:buNone/>
            </a:pPr>
            <a:r>
              <a:t/>
            </a:r>
            <a:endParaRPr sz="1400"/>
          </a:p>
          <a:p>
            <a:pPr indent="0" lvl="0" marL="0" rtl="0">
              <a:spcBef>
                <a:spcPts val="1600"/>
              </a:spcBef>
              <a:spcAft>
                <a:spcPts val="1600"/>
              </a:spcAft>
              <a:buClr>
                <a:schemeClr val="dk1"/>
              </a:buClr>
              <a:buSzPts val="1100"/>
              <a:buFont typeface="Arial"/>
              <a:buNone/>
            </a:pPr>
            <a:r>
              <a:t/>
            </a:r>
            <a:endParaRPr sz="1400"/>
          </a:p>
        </p:txBody>
      </p:sp>
      <p:grpSp>
        <p:nvGrpSpPr>
          <p:cNvPr id="228" name="Google Shape;228;p40"/>
          <p:cNvGrpSpPr/>
          <p:nvPr/>
        </p:nvGrpSpPr>
        <p:grpSpPr>
          <a:xfrm>
            <a:off x="0" y="4568865"/>
            <a:ext cx="9144001" cy="571184"/>
            <a:chOff x="0" y="6096420"/>
            <a:chExt cx="12192001" cy="761579"/>
          </a:xfrm>
        </p:grpSpPr>
        <p:pic>
          <p:nvPicPr>
            <p:cNvPr id="229" name="Google Shape;229;p40"/>
            <p:cNvPicPr preferRelativeResize="0"/>
            <p:nvPr/>
          </p:nvPicPr>
          <p:blipFill rotWithShape="1">
            <a:blip r:embed="rId3">
              <a:alphaModFix/>
            </a:blip>
            <a:srcRect b="0" l="0" r="0" t="0"/>
            <a:stretch/>
          </p:blipFill>
          <p:spPr>
            <a:xfrm>
              <a:off x="0" y="6096420"/>
              <a:ext cx="12192001" cy="761579"/>
            </a:xfrm>
            <a:prstGeom prst="rect">
              <a:avLst/>
            </a:prstGeom>
            <a:noFill/>
            <a:ln>
              <a:noFill/>
            </a:ln>
          </p:spPr>
        </p:pic>
        <p:pic>
          <p:nvPicPr>
            <p:cNvPr id="230" name="Google Shape;230;p40"/>
            <p:cNvPicPr preferRelativeResize="0"/>
            <p:nvPr/>
          </p:nvPicPr>
          <p:blipFill rotWithShape="1">
            <a:blip r:embed="rId4">
              <a:alphaModFix/>
            </a:blip>
            <a:srcRect b="0" l="0" r="0" t="0"/>
            <a:stretch/>
          </p:blipFill>
          <p:spPr>
            <a:xfrm>
              <a:off x="10424612" y="6096421"/>
              <a:ext cx="1536519" cy="761578"/>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41"/>
          <p:cNvSpPr txBox="1"/>
          <p:nvPr>
            <p:ph type="title"/>
          </p:nvPr>
        </p:nvSpPr>
        <p:spPr>
          <a:xfrm>
            <a:off x="422300" y="343000"/>
            <a:ext cx="7658400" cy="10356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fr-CA" sz="3000">
                <a:solidFill>
                  <a:schemeClr val="accent5"/>
                </a:solidFill>
                <a:latin typeface="Roboto Slab"/>
                <a:ea typeface="Roboto Slab"/>
                <a:cs typeface="Roboto Slab"/>
                <a:sym typeface="Roboto Slab"/>
              </a:rPr>
              <a:t>Le cadre de priorisation des domaines d’intervention</a:t>
            </a:r>
            <a:endParaRPr b="1" sz="3000">
              <a:solidFill>
                <a:schemeClr val="accent5"/>
              </a:solidFill>
              <a:latin typeface="Roboto Slab"/>
              <a:ea typeface="Roboto Slab"/>
              <a:cs typeface="Roboto Slab"/>
              <a:sym typeface="Roboto Slab"/>
            </a:endParaRPr>
          </a:p>
          <a:p>
            <a:pPr indent="0" lvl="0" marL="0" marR="0" rtl="0" algn="l">
              <a:lnSpc>
                <a:spcPct val="100000"/>
              </a:lnSpc>
              <a:spcBef>
                <a:spcPts val="0"/>
              </a:spcBef>
              <a:spcAft>
                <a:spcPts val="0"/>
              </a:spcAft>
              <a:buNone/>
            </a:pPr>
            <a:r>
              <a:t/>
            </a:r>
            <a:endParaRPr b="1" sz="3000">
              <a:solidFill>
                <a:schemeClr val="accent5"/>
              </a:solidFill>
              <a:latin typeface="Roboto Slab"/>
              <a:ea typeface="Roboto Slab"/>
              <a:cs typeface="Roboto Slab"/>
              <a:sym typeface="Roboto Slab"/>
            </a:endParaRPr>
          </a:p>
        </p:txBody>
      </p:sp>
      <p:sp>
        <p:nvSpPr>
          <p:cNvPr id="236" name="Google Shape;236;p41"/>
          <p:cNvSpPr txBox="1"/>
          <p:nvPr>
            <p:ph idx="1" type="body"/>
          </p:nvPr>
        </p:nvSpPr>
        <p:spPr>
          <a:xfrm>
            <a:off x="311700" y="1528525"/>
            <a:ext cx="8520600" cy="3040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CA"/>
              <a:t>La priorisation des domaines d’intervention peut se faire sur la base de 3 facteurs :</a:t>
            </a:r>
            <a:endParaRPr/>
          </a:p>
          <a:p>
            <a:pPr indent="-342900" lvl="0" marL="457200" rtl="0">
              <a:spcBef>
                <a:spcPts val="1600"/>
              </a:spcBef>
              <a:spcAft>
                <a:spcPts val="0"/>
              </a:spcAft>
              <a:buSzPts val="1800"/>
              <a:buChar char="●"/>
            </a:pPr>
            <a:r>
              <a:rPr b="1" lang="fr-CA"/>
              <a:t>l’ampleur</a:t>
            </a:r>
            <a:r>
              <a:rPr lang="fr-CA"/>
              <a:t> : combien d’individus sont affectés, et avec quelle gravité leur bien-être en est dégradé ?</a:t>
            </a:r>
            <a:endParaRPr/>
          </a:p>
          <a:p>
            <a:pPr indent="-342900" lvl="0" marL="457200" rtl="0">
              <a:spcBef>
                <a:spcPts val="0"/>
              </a:spcBef>
              <a:spcAft>
                <a:spcPts val="0"/>
              </a:spcAft>
              <a:buSzPts val="1800"/>
              <a:buChar char="●"/>
            </a:pPr>
            <a:r>
              <a:rPr b="1" lang="fr-CA"/>
              <a:t>le caractère négligé</a:t>
            </a:r>
            <a:r>
              <a:rPr lang="fr-CA"/>
              <a:t> : quelle quantité de ressources est actuellement dédiée à la résolution de ce problème ?</a:t>
            </a:r>
            <a:endParaRPr/>
          </a:p>
          <a:p>
            <a:pPr indent="-342900" lvl="0" marL="457200" rtl="0">
              <a:spcBef>
                <a:spcPts val="0"/>
              </a:spcBef>
              <a:spcAft>
                <a:spcPts val="0"/>
              </a:spcAft>
              <a:buSzPts val="1800"/>
              <a:buChar char="●"/>
            </a:pPr>
            <a:r>
              <a:rPr lang="fr-CA"/>
              <a:t>le </a:t>
            </a:r>
            <a:r>
              <a:rPr b="1" lang="fr-CA"/>
              <a:t>potentiel d’amélioration </a:t>
            </a:r>
            <a:r>
              <a:rPr lang="fr-CA"/>
              <a:t>: est-il facile d’avancer dans la résolution du problème ?</a:t>
            </a:r>
            <a:endParaRPr/>
          </a:p>
          <a:p>
            <a:pPr indent="0" lvl="0" marL="0">
              <a:spcBef>
                <a:spcPts val="1600"/>
              </a:spcBef>
              <a:spcAft>
                <a:spcPts val="0"/>
              </a:spcAft>
              <a:buNone/>
            </a:pPr>
            <a:r>
              <a:rPr lang="fr-CA"/>
              <a:t> </a:t>
            </a:r>
            <a:endParaRPr/>
          </a:p>
          <a:p>
            <a:pPr indent="0" lvl="0" marL="0">
              <a:spcBef>
                <a:spcPts val="1600"/>
              </a:spcBef>
              <a:spcAft>
                <a:spcPts val="1600"/>
              </a:spcAft>
              <a:buNone/>
            </a:pPr>
            <a:r>
              <a:t/>
            </a:r>
            <a:endParaRPr/>
          </a:p>
        </p:txBody>
      </p:sp>
      <p:grpSp>
        <p:nvGrpSpPr>
          <p:cNvPr id="237" name="Google Shape;237;p41"/>
          <p:cNvGrpSpPr/>
          <p:nvPr/>
        </p:nvGrpSpPr>
        <p:grpSpPr>
          <a:xfrm>
            <a:off x="0" y="4568865"/>
            <a:ext cx="9144001" cy="571184"/>
            <a:chOff x="0" y="6096420"/>
            <a:chExt cx="12192001" cy="761579"/>
          </a:xfrm>
        </p:grpSpPr>
        <p:pic>
          <p:nvPicPr>
            <p:cNvPr id="238" name="Google Shape;238;p41"/>
            <p:cNvPicPr preferRelativeResize="0"/>
            <p:nvPr/>
          </p:nvPicPr>
          <p:blipFill rotWithShape="1">
            <a:blip r:embed="rId3">
              <a:alphaModFix/>
            </a:blip>
            <a:srcRect b="0" l="0" r="0" t="0"/>
            <a:stretch/>
          </p:blipFill>
          <p:spPr>
            <a:xfrm>
              <a:off x="0" y="6096420"/>
              <a:ext cx="12192001" cy="761579"/>
            </a:xfrm>
            <a:prstGeom prst="rect">
              <a:avLst/>
            </a:prstGeom>
            <a:noFill/>
            <a:ln>
              <a:noFill/>
            </a:ln>
          </p:spPr>
        </p:pic>
        <p:pic>
          <p:nvPicPr>
            <p:cNvPr id="239" name="Google Shape;239;p41"/>
            <p:cNvPicPr preferRelativeResize="0"/>
            <p:nvPr/>
          </p:nvPicPr>
          <p:blipFill rotWithShape="1">
            <a:blip r:embed="rId4">
              <a:alphaModFix/>
            </a:blip>
            <a:srcRect b="0" l="0" r="0" t="0"/>
            <a:stretch/>
          </p:blipFill>
          <p:spPr>
            <a:xfrm>
              <a:off x="10424612" y="6096421"/>
              <a:ext cx="1536519" cy="761578"/>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42"/>
          <p:cNvSpPr txBox="1"/>
          <p:nvPr>
            <p:ph type="title"/>
          </p:nvPr>
        </p:nvSpPr>
        <p:spPr>
          <a:xfrm>
            <a:off x="311700" y="281450"/>
            <a:ext cx="85206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fr-CA" sz="3000">
                <a:solidFill>
                  <a:schemeClr val="accent5"/>
                </a:solidFill>
                <a:latin typeface="Roboto Slab"/>
                <a:ea typeface="Roboto Slab"/>
                <a:cs typeface="Roboto Slab"/>
                <a:sym typeface="Roboto Slab"/>
              </a:rPr>
              <a:t>L’ampleur</a:t>
            </a:r>
            <a:endParaRPr/>
          </a:p>
        </p:txBody>
      </p:sp>
      <p:sp>
        <p:nvSpPr>
          <p:cNvPr id="245" name="Google Shape;245;p42"/>
          <p:cNvSpPr txBox="1"/>
          <p:nvPr>
            <p:ph idx="1" type="body"/>
          </p:nvPr>
        </p:nvSpPr>
        <p:spPr>
          <a:xfrm>
            <a:off x="311700" y="863550"/>
            <a:ext cx="8832300" cy="3708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fr-CA"/>
              <a:t>Combien d’animaux sont concernés, et à quel point souffrent-ils ?</a:t>
            </a:r>
            <a:r>
              <a:rPr lang="fr-CA"/>
              <a:t> </a:t>
            </a:r>
            <a:endParaRPr/>
          </a:p>
        </p:txBody>
      </p:sp>
      <p:pic>
        <p:nvPicPr>
          <p:cNvPr id="246" name="Google Shape;246;p42"/>
          <p:cNvPicPr preferRelativeResize="0"/>
          <p:nvPr/>
        </p:nvPicPr>
        <p:blipFill>
          <a:blip r:embed="rId3">
            <a:alphaModFix/>
          </a:blip>
          <a:stretch>
            <a:fillRect/>
          </a:stretch>
        </p:blipFill>
        <p:spPr>
          <a:xfrm>
            <a:off x="1511625" y="1313700"/>
            <a:ext cx="5576899" cy="3174625"/>
          </a:xfrm>
          <a:prstGeom prst="rect">
            <a:avLst/>
          </a:prstGeom>
          <a:noFill/>
          <a:ln>
            <a:noFill/>
          </a:ln>
        </p:spPr>
      </p:pic>
      <p:grpSp>
        <p:nvGrpSpPr>
          <p:cNvPr id="247" name="Google Shape;247;p42"/>
          <p:cNvGrpSpPr/>
          <p:nvPr/>
        </p:nvGrpSpPr>
        <p:grpSpPr>
          <a:xfrm>
            <a:off x="0" y="4572315"/>
            <a:ext cx="9144001" cy="571184"/>
            <a:chOff x="0" y="6096420"/>
            <a:chExt cx="12192001" cy="761579"/>
          </a:xfrm>
        </p:grpSpPr>
        <p:pic>
          <p:nvPicPr>
            <p:cNvPr id="248" name="Google Shape;248;p42"/>
            <p:cNvPicPr preferRelativeResize="0"/>
            <p:nvPr/>
          </p:nvPicPr>
          <p:blipFill rotWithShape="1">
            <a:blip r:embed="rId4">
              <a:alphaModFix/>
            </a:blip>
            <a:srcRect b="0" l="0" r="0" t="0"/>
            <a:stretch/>
          </p:blipFill>
          <p:spPr>
            <a:xfrm>
              <a:off x="0" y="6096420"/>
              <a:ext cx="12192001" cy="761579"/>
            </a:xfrm>
            <a:prstGeom prst="rect">
              <a:avLst/>
            </a:prstGeom>
            <a:noFill/>
            <a:ln>
              <a:noFill/>
            </a:ln>
          </p:spPr>
        </p:pic>
        <p:pic>
          <p:nvPicPr>
            <p:cNvPr id="249" name="Google Shape;249;p42"/>
            <p:cNvPicPr preferRelativeResize="0"/>
            <p:nvPr/>
          </p:nvPicPr>
          <p:blipFill rotWithShape="1">
            <a:blip r:embed="rId5">
              <a:alphaModFix/>
            </a:blip>
            <a:srcRect b="0" l="0" r="0" t="0"/>
            <a:stretch/>
          </p:blipFill>
          <p:spPr>
            <a:xfrm>
              <a:off x="10424612" y="6096421"/>
              <a:ext cx="1536519" cy="761578"/>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fr-CA" sz="3000">
                <a:solidFill>
                  <a:schemeClr val="accent5"/>
                </a:solidFill>
                <a:latin typeface="Roboto Slab"/>
                <a:ea typeface="Roboto Slab"/>
                <a:cs typeface="Roboto Slab"/>
                <a:sym typeface="Roboto Slab"/>
              </a:rPr>
              <a:t>Le caractère négligé</a:t>
            </a:r>
            <a:endParaRPr/>
          </a:p>
        </p:txBody>
      </p:sp>
      <p:pic>
        <p:nvPicPr>
          <p:cNvPr id="255" name="Google Shape;255;p43"/>
          <p:cNvPicPr preferRelativeResize="0"/>
          <p:nvPr/>
        </p:nvPicPr>
        <p:blipFill>
          <a:blip r:embed="rId3">
            <a:alphaModFix/>
          </a:blip>
          <a:stretch>
            <a:fillRect/>
          </a:stretch>
        </p:blipFill>
        <p:spPr>
          <a:xfrm>
            <a:off x="1126975" y="1354025"/>
            <a:ext cx="6756048" cy="3065276"/>
          </a:xfrm>
          <a:prstGeom prst="rect">
            <a:avLst/>
          </a:prstGeom>
          <a:noFill/>
          <a:ln>
            <a:noFill/>
          </a:ln>
        </p:spPr>
      </p:pic>
      <p:grpSp>
        <p:nvGrpSpPr>
          <p:cNvPr id="256" name="Google Shape;256;p43"/>
          <p:cNvGrpSpPr/>
          <p:nvPr/>
        </p:nvGrpSpPr>
        <p:grpSpPr>
          <a:xfrm>
            <a:off x="0" y="4568840"/>
            <a:ext cx="9144001" cy="571184"/>
            <a:chOff x="0" y="6096420"/>
            <a:chExt cx="12192001" cy="761579"/>
          </a:xfrm>
        </p:grpSpPr>
        <p:pic>
          <p:nvPicPr>
            <p:cNvPr id="257" name="Google Shape;257;p43"/>
            <p:cNvPicPr preferRelativeResize="0"/>
            <p:nvPr/>
          </p:nvPicPr>
          <p:blipFill rotWithShape="1">
            <a:blip r:embed="rId4">
              <a:alphaModFix/>
            </a:blip>
            <a:srcRect b="0" l="0" r="0" t="0"/>
            <a:stretch/>
          </p:blipFill>
          <p:spPr>
            <a:xfrm>
              <a:off x="0" y="6096420"/>
              <a:ext cx="12192001" cy="761579"/>
            </a:xfrm>
            <a:prstGeom prst="rect">
              <a:avLst/>
            </a:prstGeom>
            <a:noFill/>
            <a:ln>
              <a:noFill/>
            </a:ln>
          </p:spPr>
        </p:pic>
        <p:pic>
          <p:nvPicPr>
            <p:cNvPr id="258" name="Google Shape;258;p43"/>
            <p:cNvPicPr preferRelativeResize="0"/>
            <p:nvPr/>
          </p:nvPicPr>
          <p:blipFill rotWithShape="1">
            <a:blip r:embed="rId5">
              <a:alphaModFix/>
            </a:blip>
            <a:srcRect b="0" l="0" r="0" t="0"/>
            <a:stretch/>
          </p:blipFill>
          <p:spPr>
            <a:xfrm>
              <a:off x="10424612" y="6096421"/>
              <a:ext cx="1536519" cy="761578"/>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fr-CA" sz="3000">
                <a:solidFill>
                  <a:schemeClr val="accent5"/>
                </a:solidFill>
                <a:latin typeface="Roboto Slab"/>
                <a:ea typeface="Roboto Slab"/>
                <a:cs typeface="Roboto Slab"/>
                <a:sym typeface="Roboto Slab"/>
              </a:rPr>
              <a:t>Le potentiel d’amélioration</a:t>
            </a:r>
            <a:endParaRPr/>
          </a:p>
        </p:txBody>
      </p:sp>
      <p:sp>
        <p:nvSpPr>
          <p:cNvPr id="264" name="Google Shape;264;p44"/>
          <p:cNvSpPr txBox="1"/>
          <p:nvPr>
            <p:ph idx="1" type="body"/>
          </p:nvPr>
        </p:nvSpPr>
        <p:spPr>
          <a:xfrm>
            <a:off x="575300" y="1352800"/>
            <a:ext cx="7355700" cy="196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CA"/>
              <a:t>Les moyens d’aider les animaux sont assez semblables d'un domaine à l'autre </a:t>
            </a:r>
            <a:r>
              <a:rPr lang="fr-CA"/>
              <a:t>: changements dans la législation, évolution de la demande, évolutions culturelles,… </a:t>
            </a:r>
            <a:endParaRPr/>
          </a:p>
          <a:p>
            <a:pPr indent="0" lvl="0" marL="0" rtl="0">
              <a:spcBef>
                <a:spcPts val="1600"/>
              </a:spcBef>
              <a:spcAft>
                <a:spcPts val="1600"/>
              </a:spcAft>
              <a:buNone/>
            </a:pPr>
            <a:r>
              <a:rPr lang="fr-CA"/>
              <a:t>Une exception importante : la souffrance des animaux sauvages, pour laquelle les voies de progrès sont relativement inconnues.</a:t>
            </a:r>
            <a:endParaRPr/>
          </a:p>
        </p:txBody>
      </p:sp>
      <p:grpSp>
        <p:nvGrpSpPr>
          <p:cNvPr id="265" name="Google Shape;265;p44"/>
          <p:cNvGrpSpPr/>
          <p:nvPr/>
        </p:nvGrpSpPr>
        <p:grpSpPr>
          <a:xfrm>
            <a:off x="0" y="4568865"/>
            <a:ext cx="9144001" cy="571184"/>
            <a:chOff x="0" y="6096420"/>
            <a:chExt cx="12192001" cy="761579"/>
          </a:xfrm>
        </p:grpSpPr>
        <p:pic>
          <p:nvPicPr>
            <p:cNvPr id="266" name="Google Shape;266;p44"/>
            <p:cNvPicPr preferRelativeResize="0"/>
            <p:nvPr/>
          </p:nvPicPr>
          <p:blipFill rotWithShape="1">
            <a:blip r:embed="rId3">
              <a:alphaModFix/>
            </a:blip>
            <a:srcRect b="0" l="0" r="0" t="0"/>
            <a:stretch/>
          </p:blipFill>
          <p:spPr>
            <a:xfrm>
              <a:off x="0" y="6096420"/>
              <a:ext cx="12192001" cy="761579"/>
            </a:xfrm>
            <a:prstGeom prst="rect">
              <a:avLst/>
            </a:prstGeom>
            <a:noFill/>
            <a:ln>
              <a:noFill/>
            </a:ln>
          </p:spPr>
        </p:pic>
        <p:pic>
          <p:nvPicPr>
            <p:cNvPr id="267" name="Google Shape;267;p44"/>
            <p:cNvPicPr preferRelativeResize="0"/>
            <p:nvPr/>
          </p:nvPicPr>
          <p:blipFill rotWithShape="1">
            <a:blip r:embed="rId4">
              <a:alphaModFix/>
            </a:blip>
            <a:srcRect b="0" l="0" r="0" t="0"/>
            <a:stretch/>
          </p:blipFill>
          <p:spPr>
            <a:xfrm>
              <a:off x="10424612" y="6096421"/>
              <a:ext cx="1536519" cy="761578"/>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5"/>
          <p:cNvSpPr txBox="1"/>
          <p:nvPr>
            <p:ph type="title"/>
          </p:nvPr>
        </p:nvSpPr>
        <p:spPr>
          <a:xfrm>
            <a:off x="311700" y="2269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fr-CA" sz="3000">
                <a:solidFill>
                  <a:schemeClr val="accent5"/>
                </a:solidFill>
                <a:latin typeface="Roboto Slab"/>
                <a:ea typeface="Roboto Slab"/>
                <a:cs typeface="Roboto Slab"/>
                <a:sym typeface="Roboto Slab"/>
              </a:rPr>
              <a:t>L’évaluation directe des interventions</a:t>
            </a:r>
            <a:endParaRPr/>
          </a:p>
        </p:txBody>
      </p:sp>
      <p:sp>
        <p:nvSpPr>
          <p:cNvPr id="273" name="Google Shape;273;p45"/>
          <p:cNvSpPr txBox="1"/>
          <p:nvPr>
            <p:ph idx="1" type="body"/>
          </p:nvPr>
        </p:nvSpPr>
        <p:spPr>
          <a:xfrm>
            <a:off x="311700" y="79962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fr-CA"/>
              <a:t>Le cadre de priorisation précédent est très utile, mais a des limites. Comment peut-on évaluer directement les interventions ?</a:t>
            </a:r>
            <a:endParaRPr/>
          </a:p>
          <a:p>
            <a:pPr indent="-342900" lvl="0" marL="457200" rtl="0">
              <a:spcBef>
                <a:spcPts val="1600"/>
              </a:spcBef>
              <a:spcAft>
                <a:spcPts val="0"/>
              </a:spcAft>
              <a:buSzPts val="1800"/>
              <a:buChar char="●"/>
            </a:pPr>
            <a:r>
              <a:rPr lang="fr-CA"/>
              <a:t>en </a:t>
            </a:r>
            <a:r>
              <a:rPr b="1" lang="fr-CA"/>
              <a:t>identifiant les mécanismes</a:t>
            </a:r>
            <a:r>
              <a:rPr lang="fr-CA"/>
              <a:t> par lesquels l’intervention a des conséquences bénéfiques. </a:t>
            </a:r>
            <a:endParaRPr/>
          </a:p>
          <a:p>
            <a:pPr indent="-317500" lvl="1" marL="914400" rtl="0">
              <a:spcBef>
                <a:spcPts val="0"/>
              </a:spcBef>
              <a:spcAft>
                <a:spcPts val="0"/>
              </a:spcAft>
              <a:buSzPts val="1400"/>
              <a:buChar char="○"/>
            </a:pPr>
            <a:r>
              <a:rPr lang="fr-CA"/>
              <a:t>par exemple, on peut c</a:t>
            </a:r>
            <a:r>
              <a:rPr lang="fr-CA"/>
              <a:t>artographier quelques grands mécanismes pour modéliser les effets des interventions, selon que les effets passent par l’opinion publique, l’industrie agro-alimentaire, le développement du mouvement animaliste (cf ACE)</a:t>
            </a:r>
            <a:endParaRPr/>
          </a:p>
          <a:p>
            <a:pPr indent="-317500" lvl="1" marL="914400" rtl="0">
              <a:spcBef>
                <a:spcPts val="0"/>
              </a:spcBef>
              <a:spcAft>
                <a:spcPts val="0"/>
              </a:spcAft>
              <a:buSzPts val="1400"/>
              <a:buChar char="○"/>
            </a:pPr>
            <a:r>
              <a:rPr lang="fr-CA"/>
              <a:t>plus généralement, d’autres travaux</a:t>
            </a:r>
            <a:r>
              <a:rPr lang="fr-CA"/>
              <a:t> de sciences sociales et de psychologie peuvent souvent être mobilisés pour mieux comprendre les mécanismes à l’œuvre.</a:t>
            </a:r>
            <a:endParaRPr/>
          </a:p>
          <a:p>
            <a:pPr indent="-342900" lvl="0" marL="457200" rtl="0">
              <a:spcBef>
                <a:spcPts val="0"/>
              </a:spcBef>
              <a:spcAft>
                <a:spcPts val="1600"/>
              </a:spcAft>
              <a:buSzPts val="1800"/>
              <a:buChar char="●"/>
            </a:pPr>
            <a:r>
              <a:rPr lang="fr-CA"/>
              <a:t>en </a:t>
            </a:r>
            <a:r>
              <a:rPr b="1" lang="fr-CA"/>
              <a:t>comparant</a:t>
            </a:r>
            <a:r>
              <a:rPr lang="fr-CA"/>
              <a:t> l'intervention à d'autres interventions pour lesquels on possède des données</a:t>
            </a:r>
            <a:endParaRPr/>
          </a:p>
        </p:txBody>
      </p:sp>
      <p:grpSp>
        <p:nvGrpSpPr>
          <p:cNvPr id="274" name="Google Shape;274;p45"/>
          <p:cNvGrpSpPr/>
          <p:nvPr/>
        </p:nvGrpSpPr>
        <p:grpSpPr>
          <a:xfrm>
            <a:off x="0" y="4572315"/>
            <a:ext cx="9144001" cy="571184"/>
            <a:chOff x="0" y="6096420"/>
            <a:chExt cx="12192001" cy="761579"/>
          </a:xfrm>
        </p:grpSpPr>
        <p:pic>
          <p:nvPicPr>
            <p:cNvPr id="275" name="Google Shape;275;p45"/>
            <p:cNvPicPr preferRelativeResize="0"/>
            <p:nvPr/>
          </p:nvPicPr>
          <p:blipFill rotWithShape="1">
            <a:blip r:embed="rId3">
              <a:alphaModFix/>
            </a:blip>
            <a:srcRect b="0" l="0" r="0" t="0"/>
            <a:stretch/>
          </p:blipFill>
          <p:spPr>
            <a:xfrm>
              <a:off x="0" y="6096420"/>
              <a:ext cx="12192001" cy="761579"/>
            </a:xfrm>
            <a:prstGeom prst="rect">
              <a:avLst/>
            </a:prstGeom>
            <a:noFill/>
            <a:ln>
              <a:noFill/>
            </a:ln>
          </p:spPr>
        </p:pic>
        <p:pic>
          <p:nvPicPr>
            <p:cNvPr id="276" name="Google Shape;276;p45"/>
            <p:cNvPicPr preferRelativeResize="0"/>
            <p:nvPr/>
          </p:nvPicPr>
          <p:blipFill rotWithShape="1">
            <a:blip r:embed="rId4">
              <a:alphaModFix/>
            </a:blip>
            <a:srcRect b="0" l="0" r="0" t="0"/>
            <a:stretch/>
          </p:blipFill>
          <p:spPr>
            <a:xfrm>
              <a:off x="10424612" y="6096421"/>
              <a:ext cx="1536519" cy="761578"/>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6"/>
          <p:cNvSpPr txBox="1"/>
          <p:nvPr>
            <p:ph type="title"/>
          </p:nvPr>
        </p:nvSpPr>
        <p:spPr>
          <a:xfrm>
            <a:off x="155850" y="158025"/>
            <a:ext cx="8832300" cy="994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fr-CA" sz="3000">
                <a:solidFill>
                  <a:schemeClr val="accent5"/>
                </a:solidFill>
                <a:latin typeface="Roboto Slab"/>
                <a:ea typeface="Roboto Slab"/>
                <a:cs typeface="Roboto Slab"/>
                <a:sym typeface="Roboto Slab"/>
              </a:rPr>
              <a:t>Un outil possible : le “menu des conséquences” et la théorie du changement </a:t>
            </a:r>
            <a:r>
              <a:rPr b="1" lang="fr-CA" sz="3000">
                <a:solidFill>
                  <a:schemeClr val="accent5"/>
                </a:solidFill>
                <a:latin typeface="Roboto Slab"/>
                <a:ea typeface="Roboto Slab"/>
                <a:cs typeface="Roboto Slab"/>
                <a:sym typeface="Roboto Slab"/>
              </a:rPr>
              <a:t>empl</a:t>
            </a:r>
            <a:r>
              <a:rPr b="1" lang="fr-CA" sz="3000">
                <a:solidFill>
                  <a:schemeClr val="accent5"/>
                </a:solidFill>
                <a:latin typeface="Roboto Slab"/>
                <a:ea typeface="Roboto Slab"/>
                <a:cs typeface="Roboto Slab"/>
                <a:sym typeface="Roboto Slab"/>
              </a:rPr>
              <a:t>oyés par ACE</a:t>
            </a:r>
            <a:endParaRPr b="1" sz="3000">
              <a:solidFill>
                <a:schemeClr val="accent5"/>
              </a:solidFill>
              <a:latin typeface="Roboto Slab"/>
              <a:ea typeface="Roboto Slab"/>
              <a:cs typeface="Roboto Slab"/>
              <a:sym typeface="Roboto Slab"/>
            </a:endParaRPr>
          </a:p>
        </p:txBody>
      </p:sp>
      <p:pic>
        <p:nvPicPr>
          <p:cNvPr id="282" name="Google Shape;282;p46"/>
          <p:cNvPicPr preferRelativeResize="0"/>
          <p:nvPr/>
        </p:nvPicPr>
        <p:blipFill>
          <a:blip r:embed="rId3">
            <a:alphaModFix/>
          </a:blip>
          <a:stretch>
            <a:fillRect/>
          </a:stretch>
        </p:blipFill>
        <p:spPr>
          <a:xfrm>
            <a:off x="676275" y="1152475"/>
            <a:ext cx="6499051" cy="3416401"/>
          </a:xfrm>
          <a:prstGeom prst="rect">
            <a:avLst/>
          </a:prstGeom>
          <a:noFill/>
          <a:ln>
            <a:noFill/>
          </a:ln>
        </p:spPr>
      </p:pic>
      <p:grpSp>
        <p:nvGrpSpPr>
          <p:cNvPr id="283" name="Google Shape;283;p46"/>
          <p:cNvGrpSpPr/>
          <p:nvPr/>
        </p:nvGrpSpPr>
        <p:grpSpPr>
          <a:xfrm>
            <a:off x="0" y="4572315"/>
            <a:ext cx="9144001" cy="571184"/>
            <a:chOff x="0" y="6096420"/>
            <a:chExt cx="12192001" cy="761579"/>
          </a:xfrm>
        </p:grpSpPr>
        <p:pic>
          <p:nvPicPr>
            <p:cNvPr id="284" name="Google Shape;284;p46"/>
            <p:cNvPicPr preferRelativeResize="0"/>
            <p:nvPr/>
          </p:nvPicPr>
          <p:blipFill rotWithShape="1">
            <a:blip r:embed="rId4">
              <a:alphaModFix/>
            </a:blip>
            <a:srcRect b="0" l="0" r="0" t="0"/>
            <a:stretch/>
          </p:blipFill>
          <p:spPr>
            <a:xfrm>
              <a:off x="0" y="6096420"/>
              <a:ext cx="12192001" cy="761579"/>
            </a:xfrm>
            <a:prstGeom prst="rect">
              <a:avLst/>
            </a:prstGeom>
            <a:noFill/>
            <a:ln>
              <a:noFill/>
            </a:ln>
          </p:spPr>
        </p:pic>
        <p:pic>
          <p:nvPicPr>
            <p:cNvPr id="285" name="Google Shape;285;p46"/>
            <p:cNvPicPr preferRelativeResize="0"/>
            <p:nvPr/>
          </p:nvPicPr>
          <p:blipFill rotWithShape="1">
            <a:blip r:embed="rId5">
              <a:alphaModFix/>
            </a:blip>
            <a:srcRect b="0" l="0" r="0" t="0"/>
            <a:stretch/>
          </p:blipFill>
          <p:spPr>
            <a:xfrm>
              <a:off x="10424612" y="6096421"/>
              <a:ext cx="1536519" cy="761578"/>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9"/>
          <p:cNvSpPr/>
          <p:nvPr/>
        </p:nvSpPr>
        <p:spPr>
          <a:xfrm>
            <a:off x="509708" y="1316334"/>
            <a:ext cx="8238900" cy="9030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26" name="Google Shape;126;p29"/>
          <p:cNvSpPr txBox="1"/>
          <p:nvPr>
            <p:ph idx="1" type="body"/>
          </p:nvPr>
        </p:nvSpPr>
        <p:spPr>
          <a:xfrm>
            <a:off x="509650" y="2265625"/>
            <a:ext cx="8238900" cy="1722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1400"/>
              </a:spcBef>
              <a:spcAft>
                <a:spcPts val="0"/>
              </a:spcAft>
              <a:buClr>
                <a:srgbClr val="3A3838"/>
              </a:buClr>
              <a:buSzPts val="2000"/>
              <a:buFont typeface="Arial"/>
              <a:buNone/>
            </a:pPr>
            <a:r>
              <a:rPr b="1" lang="fr-CA" sz="3000">
                <a:solidFill>
                  <a:srgbClr val="3A3838"/>
                </a:solidFill>
                <a:latin typeface="Avenir"/>
                <a:ea typeface="Avenir"/>
                <a:cs typeface="Avenir"/>
                <a:sym typeface="Avenir"/>
              </a:rPr>
              <a:t>Comment aider les autres le plus possible avec nos ressources limitées ?</a:t>
            </a:r>
            <a:endParaRPr b="1" sz="3000">
              <a:solidFill>
                <a:srgbClr val="3A3838"/>
              </a:solidFill>
              <a:latin typeface="Avenir"/>
              <a:ea typeface="Avenir"/>
              <a:cs typeface="Avenir"/>
              <a:sym typeface="Avenir"/>
            </a:endParaRPr>
          </a:p>
          <a:p>
            <a:pPr indent="0" lvl="0" marL="0" marR="0" rtl="0" algn="ctr">
              <a:lnSpc>
                <a:spcPct val="90000"/>
              </a:lnSpc>
              <a:spcBef>
                <a:spcPts val="1400"/>
              </a:spcBef>
              <a:spcAft>
                <a:spcPts val="0"/>
              </a:spcAft>
              <a:buClr>
                <a:srgbClr val="3A3838"/>
              </a:buClr>
              <a:buSzPts val="2000"/>
              <a:buFont typeface="Arial"/>
              <a:buNone/>
            </a:pPr>
            <a:r>
              <a:t/>
            </a:r>
            <a:endParaRPr sz="2000">
              <a:solidFill>
                <a:srgbClr val="3A3838"/>
              </a:solidFill>
              <a:latin typeface="Avenir"/>
              <a:ea typeface="Avenir"/>
              <a:cs typeface="Avenir"/>
              <a:sym typeface="Avenir"/>
            </a:endParaRPr>
          </a:p>
          <a:p>
            <a:pPr indent="0" lvl="0" marL="0" marR="0" rtl="0" algn="ctr">
              <a:lnSpc>
                <a:spcPct val="90000"/>
              </a:lnSpc>
              <a:spcBef>
                <a:spcPts val="800"/>
              </a:spcBef>
              <a:spcAft>
                <a:spcPts val="1600"/>
              </a:spcAft>
              <a:buClr>
                <a:schemeClr val="dk1"/>
              </a:buClr>
              <a:buSzPts val="2000"/>
              <a:buFont typeface="Arial"/>
              <a:buNone/>
            </a:pPr>
            <a:r>
              <a:t/>
            </a:r>
            <a:endParaRPr b="0" i="0" sz="2000" u="none" cap="none" strike="noStrike">
              <a:solidFill>
                <a:srgbClr val="3A3838"/>
              </a:solidFill>
              <a:latin typeface="Avenir"/>
              <a:ea typeface="Avenir"/>
              <a:cs typeface="Avenir"/>
              <a:sym typeface="Avenir"/>
            </a:endParaRPr>
          </a:p>
        </p:txBody>
      </p:sp>
      <p:sp>
        <p:nvSpPr>
          <p:cNvPr id="127" name="Google Shape;127;p29"/>
          <p:cNvSpPr txBox="1"/>
          <p:nvPr/>
        </p:nvSpPr>
        <p:spPr>
          <a:xfrm>
            <a:off x="685800" y="1433175"/>
            <a:ext cx="7886700" cy="669300"/>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i="0" lang="fr-CA" sz="2000" u="none" cap="none" strike="noStrike">
                <a:solidFill>
                  <a:srgbClr val="3A3838"/>
                </a:solidFill>
                <a:latin typeface="Avenir"/>
                <a:ea typeface="Avenir"/>
                <a:cs typeface="Avenir"/>
                <a:sym typeface="Avenir"/>
              </a:rPr>
              <a:t>L’</a:t>
            </a:r>
            <a:r>
              <a:rPr b="1" i="0" lang="fr-CA" sz="2000" u="none" cap="none" strike="noStrike">
                <a:solidFill>
                  <a:schemeClr val="dk1"/>
                </a:solidFill>
                <a:latin typeface="Avenir"/>
                <a:ea typeface="Avenir"/>
                <a:cs typeface="Avenir"/>
                <a:sym typeface="Avenir"/>
              </a:rPr>
              <a:t>altruisme efficace </a:t>
            </a:r>
            <a:r>
              <a:rPr b="1" i="0" lang="fr-CA" sz="2000" u="none" cap="none" strike="noStrike">
                <a:solidFill>
                  <a:srgbClr val="3A3838"/>
                </a:solidFill>
                <a:latin typeface="Avenir"/>
                <a:ea typeface="Avenir"/>
                <a:cs typeface="Avenir"/>
                <a:sym typeface="Avenir"/>
              </a:rPr>
              <a:t>est une démarche visant à réfléchir aux meilleurs moyens d’aider ceux qui en ont besoin, et à les mettre en œuvre </a:t>
            </a:r>
            <a:endParaRPr b="1" i="0" sz="2000" u="none" cap="none" strike="noStrike">
              <a:solidFill>
                <a:schemeClr val="dk1"/>
              </a:solidFill>
              <a:latin typeface="Calibri"/>
              <a:ea typeface="Calibri"/>
              <a:cs typeface="Calibri"/>
              <a:sym typeface="Calibri"/>
            </a:endParaRPr>
          </a:p>
        </p:txBody>
      </p:sp>
      <p:grpSp>
        <p:nvGrpSpPr>
          <p:cNvPr id="128" name="Google Shape;128;p29"/>
          <p:cNvGrpSpPr/>
          <p:nvPr/>
        </p:nvGrpSpPr>
        <p:grpSpPr>
          <a:xfrm>
            <a:off x="0" y="4572315"/>
            <a:ext cx="9144001" cy="571184"/>
            <a:chOff x="0" y="6096420"/>
            <a:chExt cx="12192001" cy="761579"/>
          </a:xfrm>
        </p:grpSpPr>
        <p:pic>
          <p:nvPicPr>
            <p:cNvPr id="129" name="Google Shape;129;p29"/>
            <p:cNvPicPr preferRelativeResize="0"/>
            <p:nvPr/>
          </p:nvPicPr>
          <p:blipFill rotWithShape="1">
            <a:blip r:embed="rId3">
              <a:alphaModFix/>
            </a:blip>
            <a:srcRect b="0" l="0" r="0" t="0"/>
            <a:stretch/>
          </p:blipFill>
          <p:spPr>
            <a:xfrm>
              <a:off x="0" y="6096420"/>
              <a:ext cx="12192001" cy="761579"/>
            </a:xfrm>
            <a:prstGeom prst="rect">
              <a:avLst/>
            </a:prstGeom>
            <a:noFill/>
            <a:ln>
              <a:noFill/>
            </a:ln>
          </p:spPr>
        </p:pic>
        <p:pic>
          <p:nvPicPr>
            <p:cNvPr id="130" name="Google Shape;130;p29"/>
            <p:cNvPicPr preferRelativeResize="0"/>
            <p:nvPr/>
          </p:nvPicPr>
          <p:blipFill rotWithShape="1">
            <a:blip r:embed="rId4">
              <a:alphaModFix/>
            </a:blip>
            <a:srcRect b="0" l="0" r="0" t="0"/>
            <a:stretch/>
          </p:blipFill>
          <p:spPr>
            <a:xfrm>
              <a:off x="10424612" y="6096421"/>
              <a:ext cx="1536519" cy="761578"/>
            </a:xfrm>
            <a:prstGeom prst="rect">
              <a:avLst/>
            </a:prstGeom>
            <a:noFill/>
            <a:ln>
              <a:noFill/>
            </a:ln>
          </p:spPr>
        </p:pic>
      </p:grpSp>
      <p:sp>
        <p:nvSpPr>
          <p:cNvPr id="131" name="Google Shape;131;p29"/>
          <p:cNvSpPr txBox="1"/>
          <p:nvPr/>
        </p:nvSpPr>
        <p:spPr>
          <a:xfrm>
            <a:off x="509650" y="281725"/>
            <a:ext cx="6705900" cy="853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fr-CA" sz="3000">
                <a:solidFill>
                  <a:schemeClr val="accent5"/>
                </a:solidFill>
                <a:latin typeface="Roboto Slab"/>
                <a:ea typeface="Roboto Slab"/>
                <a:cs typeface="Roboto Slab"/>
                <a:sym typeface="Roboto Slab"/>
              </a:rPr>
              <a:t>Une démarche intellectuelle</a:t>
            </a:r>
            <a:endParaRPr b="1" sz="3000">
              <a:solidFill>
                <a:schemeClr val="accent5"/>
              </a:solidFill>
              <a:latin typeface="Roboto Slab"/>
              <a:ea typeface="Roboto Slab"/>
              <a:cs typeface="Roboto Slab"/>
              <a:sym typeface="Roboto Slab"/>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7"/>
          <p:cNvSpPr txBox="1"/>
          <p:nvPr>
            <p:ph type="title"/>
          </p:nvPr>
        </p:nvSpPr>
        <p:spPr>
          <a:xfrm>
            <a:off x="311700" y="445025"/>
            <a:ext cx="8520600" cy="1006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fr-CA" sz="3000">
                <a:solidFill>
                  <a:schemeClr val="accent5"/>
                </a:solidFill>
                <a:latin typeface="Roboto Slab"/>
                <a:ea typeface="Roboto Slab"/>
                <a:cs typeface="Roboto Slab"/>
                <a:sym typeface="Roboto Slab"/>
              </a:rPr>
              <a:t>L’identification d’interventions à fort impact permet ensuite d’évaluer les organisations</a:t>
            </a:r>
            <a:endParaRPr/>
          </a:p>
        </p:txBody>
      </p:sp>
      <p:sp>
        <p:nvSpPr>
          <p:cNvPr id="291" name="Google Shape;291;p47"/>
          <p:cNvSpPr txBox="1"/>
          <p:nvPr>
            <p:ph idx="1" type="body"/>
          </p:nvPr>
        </p:nvSpPr>
        <p:spPr>
          <a:xfrm>
            <a:off x="311700" y="1753500"/>
            <a:ext cx="8520600" cy="2815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fr-CA" sz="2400"/>
              <a:t>Quelques critères pour évaluer les organisations :</a:t>
            </a:r>
            <a:endParaRPr sz="2400"/>
          </a:p>
          <a:p>
            <a:pPr indent="-381000" lvl="0" marL="457200" rtl="0">
              <a:spcBef>
                <a:spcPts val="1600"/>
              </a:spcBef>
              <a:spcAft>
                <a:spcPts val="0"/>
              </a:spcAft>
              <a:buSzPts val="2400"/>
              <a:buChar char="●"/>
            </a:pPr>
            <a:r>
              <a:rPr lang="fr-CA" sz="2400"/>
              <a:t>Efficacité des interventions mises en œuvre</a:t>
            </a:r>
            <a:endParaRPr sz="2400"/>
          </a:p>
          <a:p>
            <a:pPr indent="-381000" lvl="0" marL="457200" rtl="0">
              <a:spcBef>
                <a:spcPts val="0"/>
              </a:spcBef>
              <a:spcAft>
                <a:spcPts val="0"/>
              </a:spcAft>
              <a:buSzPts val="2400"/>
              <a:buChar char="●"/>
            </a:pPr>
            <a:r>
              <a:rPr lang="fr-CA" sz="2400"/>
              <a:t>Capacité à faire usage de financement supplémentaire</a:t>
            </a:r>
            <a:endParaRPr sz="2400"/>
          </a:p>
          <a:p>
            <a:pPr indent="-381000" lvl="0" marL="457200" rtl="0">
              <a:spcBef>
                <a:spcPts val="0"/>
              </a:spcBef>
              <a:spcAft>
                <a:spcPts val="0"/>
              </a:spcAft>
              <a:buSzPts val="2400"/>
              <a:buChar char="●"/>
            </a:pPr>
            <a:r>
              <a:rPr lang="fr-CA" sz="2400"/>
              <a:t>Qualité de la gestion et stratégie</a:t>
            </a:r>
            <a:endParaRPr sz="2400"/>
          </a:p>
          <a:p>
            <a:pPr indent="-381000" lvl="0" marL="457200" rtl="0">
              <a:spcBef>
                <a:spcPts val="0"/>
              </a:spcBef>
              <a:spcAft>
                <a:spcPts val="0"/>
              </a:spcAft>
              <a:buSzPts val="2400"/>
              <a:buChar char="●"/>
            </a:pPr>
            <a:r>
              <a:rPr lang="fr-CA" sz="2400"/>
              <a:t>Culture interne de l’organisation</a:t>
            </a:r>
            <a:endParaRPr sz="2400"/>
          </a:p>
          <a:p>
            <a:pPr indent="0" lvl="0" marL="0">
              <a:spcBef>
                <a:spcPts val="1600"/>
              </a:spcBef>
              <a:spcAft>
                <a:spcPts val="1600"/>
              </a:spcAft>
              <a:buNone/>
            </a:pPr>
            <a:r>
              <a:t/>
            </a:r>
            <a:endParaRPr sz="2400"/>
          </a:p>
        </p:txBody>
      </p:sp>
      <p:grpSp>
        <p:nvGrpSpPr>
          <p:cNvPr id="292" name="Google Shape;292;p47"/>
          <p:cNvGrpSpPr/>
          <p:nvPr/>
        </p:nvGrpSpPr>
        <p:grpSpPr>
          <a:xfrm>
            <a:off x="0" y="4572315"/>
            <a:ext cx="9144001" cy="571184"/>
            <a:chOff x="0" y="6096420"/>
            <a:chExt cx="12192001" cy="761579"/>
          </a:xfrm>
        </p:grpSpPr>
        <p:pic>
          <p:nvPicPr>
            <p:cNvPr id="293" name="Google Shape;293;p47"/>
            <p:cNvPicPr preferRelativeResize="0"/>
            <p:nvPr/>
          </p:nvPicPr>
          <p:blipFill rotWithShape="1">
            <a:blip r:embed="rId3">
              <a:alphaModFix/>
            </a:blip>
            <a:srcRect b="0" l="0" r="0" t="0"/>
            <a:stretch/>
          </p:blipFill>
          <p:spPr>
            <a:xfrm>
              <a:off x="0" y="6096420"/>
              <a:ext cx="12192001" cy="761579"/>
            </a:xfrm>
            <a:prstGeom prst="rect">
              <a:avLst/>
            </a:prstGeom>
            <a:noFill/>
            <a:ln>
              <a:noFill/>
            </a:ln>
          </p:spPr>
        </p:pic>
        <p:pic>
          <p:nvPicPr>
            <p:cNvPr id="294" name="Google Shape;294;p47"/>
            <p:cNvPicPr preferRelativeResize="0"/>
            <p:nvPr/>
          </p:nvPicPr>
          <p:blipFill rotWithShape="1">
            <a:blip r:embed="rId4">
              <a:alphaModFix/>
            </a:blip>
            <a:srcRect b="0" l="0" r="0" t="0"/>
            <a:stretch/>
          </p:blipFill>
          <p:spPr>
            <a:xfrm>
              <a:off x="10424612" y="6096421"/>
              <a:ext cx="1536519" cy="761578"/>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8"/>
          <p:cNvSpPr txBox="1"/>
          <p:nvPr>
            <p:ph type="title"/>
          </p:nvPr>
        </p:nvSpPr>
        <p:spPr>
          <a:xfrm>
            <a:off x="376150" y="1711050"/>
            <a:ext cx="8456100" cy="1281600"/>
          </a:xfrm>
          <a:prstGeom prst="rect">
            <a:avLst/>
          </a:prstGeom>
        </p:spPr>
        <p:txBody>
          <a:bodyPr anchorCtr="0" anchor="ctr" bIns="91425" lIns="91425" spcFirstLastPara="1" rIns="91425" wrap="square" tIns="91425">
            <a:noAutofit/>
          </a:bodyPr>
          <a:lstStyle/>
          <a:p>
            <a:pPr indent="0" lvl="0" marL="114300" marR="114300" rtl="0">
              <a:lnSpc>
                <a:spcPct val="115000"/>
              </a:lnSpc>
              <a:spcBef>
                <a:spcPts val="100"/>
              </a:spcBef>
              <a:spcAft>
                <a:spcPts val="100"/>
              </a:spcAft>
              <a:buNone/>
            </a:pPr>
            <a:r>
              <a:rPr b="1" lang="fr-CA" sz="4800">
                <a:solidFill>
                  <a:schemeClr val="accent5"/>
                </a:solidFill>
                <a:latin typeface="Roboto Slab"/>
                <a:ea typeface="Roboto Slab"/>
                <a:cs typeface="Roboto Slab"/>
                <a:sym typeface="Roboto Slab"/>
              </a:rPr>
              <a:t>La place de la cause animale dans l'altruisme efficace</a:t>
            </a:r>
            <a:endParaRPr b="1" sz="4800">
              <a:solidFill>
                <a:schemeClr val="accent5"/>
              </a:solidFill>
              <a:latin typeface="Roboto Slab"/>
              <a:ea typeface="Roboto Slab"/>
              <a:cs typeface="Roboto Slab"/>
              <a:sym typeface="Roboto Slab"/>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9"/>
          <p:cNvSpPr txBox="1"/>
          <p:nvPr>
            <p:ph idx="1" type="body"/>
          </p:nvPr>
        </p:nvSpPr>
        <p:spPr>
          <a:xfrm>
            <a:off x="3760000" y="1118222"/>
            <a:ext cx="5174700" cy="3240300"/>
          </a:xfrm>
          <a:prstGeom prst="rect">
            <a:avLst/>
          </a:prstGeom>
          <a:noFill/>
          <a:ln>
            <a:noFill/>
          </a:ln>
        </p:spPr>
        <p:txBody>
          <a:bodyPr anchorCtr="0" anchor="t" bIns="34275" lIns="68575" spcFirstLastPara="1" rIns="68575" wrap="square" tIns="34275">
            <a:noAutofit/>
          </a:bodyPr>
          <a:lstStyle/>
          <a:p>
            <a:pPr indent="-184150" lvl="0" marL="177800" marR="0" rtl="0" algn="l">
              <a:lnSpc>
                <a:spcPct val="110000"/>
              </a:lnSpc>
              <a:spcBef>
                <a:spcPts val="0"/>
              </a:spcBef>
              <a:spcAft>
                <a:spcPts val="0"/>
              </a:spcAft>
              <a:buClr>
                <a:schemeClr val="dk1"/>
              </a:buClr>
              <a:buSzPts val="1700"/>
              <a:buFont typeface="Arial"/>
              <a:buChar char="•"/>
            </a:pPr>
            <a:r>
              <a:rPr b="0" i="0" lang="fr-CA" sz="1700" u="none" cap="none" strike="noStrike">
                <a:solidFill>
                  <a:schemeClr val="dk1"/>
                </a:solidFill>
                <a:latin typeface="Avenir"/>
                <a:ea typeface="Avenir"/>
                <a:cs typeface="Avenir"/>
                <a:sym typeface="Avenir"/>
              </a:rPr>
              <a:t>Des fondements issus de travaux en philosophie morale, dont ceux de </a:t>
            </a:r>
            <a:r>
              <a:rPr b="1" i="0" lang="fr-CA" sz="1700" u="none" cap="none" strike="noStrike">
                <a:solidFill>
                  <a:srgbClr val="3A3838"/>
                </a:solidFill>
                <a:latin typeface="Avenir"/>
                <a:ea typeface="Avenir"/>
                <a:cs typeface="Avenir"/>
                <a:sym typeface="Avenir"/>
              </a:rPr>
              <a:t>Peter Singer</a:t>
            </a:r>
            <a:r>
              <a:rPr b="0" i="0" lang="fr-CA" sz="1700" u="none" cap="none" strike="noStrike">
                <a:solidFill>
                  <a:schemeClr val="dk1"/>
                </a:solidFill>
                <a:latin typeface="Avenir"/>
                <a:ea typeface="Avenir"/>
                <a:cs typeface="Avenir"/>
                <a:sym typeface="Avenir"/>
              </a:rPr>
              <a:t> dès les années 1970, puis de </a:t>
            </a:r>
            <a:r>
              <a:rPr b="1" i="0" lang="fr-CA" sz="1700" u="none" cap="none" strike="noStrike">
                <a:solidFill>
                  <a:srgbClr val="3A3838"/>
                </a:solidFill>
                <a:latin typeface="Avenir"/>
                <a:ea typeface="Avenir"/>
                <a:cs typeface="Avenir"/>
                <a:sym typeface="Avenir"/>
              </a:rPr>
              <a:t>William MacAskill</a:t>
            </a:r>
            <a:r>
              <a:rPr b="0" i="0" lang="fr-CA" sz="1700" u="none" cap="none" strike="noStrike">
                <a:solidFill>
                  <a:srgbClr val="3A3838"/>
                </a:solidFill>
                <a:latin typeface="Avenir"/>
                <a:ea typeface="Avenir"/>
                <a:cs typeface="Avenir"/>
                <a:sym typeface="Avenir"/>
              </a:rPr>
              <a:t> </a:t>
            </a:r>
            <a:r>
              <a:rPr b="0" i="0" lang="fr-CA" sz="1700" u="none" cap="none" strike="noStrike">
                <a:solidFill>
                  <a:schemeClr val="dk1"/>
                </a:solidFill>
                <a:latin typeface="Avenir"/>
                <a:ea typeface="Avenir"/>
                <a:cs typeface="Avenir"/>
                <a:sym typeface="Avenir"/>
              </a:rPr>
              <a:t>et de </a:t>
            </a:r>
            <a:r>
              <a:rPr b="1" i="0" lang="fr-CA" sz="1700" u="none" cap="none" strike="noStrike">
                <a:solidFill>
                  <a:srgbClr val="3A3838"/>
                </a:solidFill>
                <a:latin typeface="Avenir"/>
                <a:ea typeface="Avenir"/>
                <a:cs typeface="Avenir"/>
                <a:sym typeface="Avenir"/>
              </a:rPr>
              <a:t>Toby Ord</a:t>
            </a:r>
            <a:r>
              <a:rPr b="0" i="0" lang="fr-CA" sz="1700" u="none" cap="none" strike="noStrike">
                <a:solidFill>
                  <a:schemeClr val="dk1"/>
                </a:solidFill>
                <a:latin typeface="Avenir"/>
                <a:ea typeface="Avenir"/>
                <a:cs typeface="Avenir"/>
                <a:sym typeface="Avenir"/>
              </a:rPr>
              <a:t>, qui ont créé le mouvement sous sa forme actuelle à la fin des années 2000 </a:t>
            </a:r>
            <a:endParaRPr b="0" i="0" sz="1700" u="none" cap="none" strike="noStrike">
              <a:solidFill>
                <a:schemeClr val="dk1"/>
              </a:solidFill>
              <a:latin typeface="Avenir"/>
              <a:ea typeface="Avenir"/>
              <a:cs typeface="Avenir"/>
              <a:sym typeface="Avenir"/>
            </a:endParaRPr>
          </a:p>
          <a:p>
            <a:pPr indent="-184150" lvl="0" marL="177800" marR="0" rtl="0" algn="l">
              <a:lnSpc>
                <a:spcPct val="110000"/>
              </a:lnSpc>
              <a:spcBef>
                <a:spcPts val="900"/>
              </a:spcBef>
              <a:spcAft>
                <a:spcPts val="0"/>
              </a:spcAft>
              <a:buClr>
                <a:schemeClr val="dk1"/>
              </a:buClr>
              <a:buSzPts val="1700"/>
              <a:buFont typeface="Arial"/>
              <a:buChar char="•"/>
            </a:pPr>
            <a:r>
              <a:rPr b="0" i="0" lang="fr-CA" sz="1700" u="none" cap="none" strike="noStrike">
                <a:solidFill>
                  <a:schemeClr val="dk1"/>
                </a:solidFill>
                <a:latin typeface="Avenir"/>
                <a:ea typeface="Avenir"/>
                <a:cs typeface="Avenir"/>
                <a:sym typeface="Avenir"/>
              </a:rPr>
              <a:t>Une communauté mondiale de chercheurs et de praticiens travaillant en réseau</a:t>
            </a:r>
            <a:endParaRPr b="0" i="0" sz="1700" u="none" cap="none" strike="noStrike">
              <a:solidFill>
                <a:schemeClr val="dk1"/>
              </a:solidFill>
              <a:latin typeface="Avenir"/>
              <a:ea typeface="Avenir"/>
              <a:cs typeface="Avenir"/>
              <a:sym typeface="Avenir"/>
            </a:endParaRPr>
          </a:p>
          <a:p>
            <a:pPr indent="-184150" lvl="0" marL="177800" marR="0" rtl="0" algn="l">
              <a:lnSpc>
                <a:spcPct val="110000"/>
              </a:lnSpc>
              <a:spcBef>
                <a:spcPts val="900"/>
              </a:spcBef>
              <a:spcAft>
                <a:spcPts val="0"/>
              </a:spcAft>
              <a:buClr>
                <a:schemeClr val="dk1"/>
              </a:buClr>
              <a:buSzPts val="1700"/>
              <a:buFont typeface="Arial"/>
              <a:buChar char="•"/>
            </a:pPr>
            <a:r>
              <a:rPr b="0" i="0" lang="fr-CA" sz="1700" u="none" cap="none" strike="noStrike">
                <a:solidFill>
                  <a:schemeClr val="dk1"/>
                </a:solidFill>
                <a:latin typeface="Avenir"/>
                <a:ea typeface="Avenir"/>
                <a:cs typeface="Avenir"/>
                <a:sym typeface="Avenir"/>
              </a:rPr>
              <a:t>Forte implantation à Oxford et dans la région de San Francisco, ainsi que dans des villes et universités du monde entier</a:t>
            </a:r>
            <a:endParaRPr b="0" i="0" sz="1700" u="none" cap="none" strike="noStrike">
              <a:solidFill>
                <a:schemeClr val="dk1"/>
              </a:solidFill>
              <a:latin typeface="Avenir"/>
              <a:ea typeface="Avenir"/>
              <a:cs typeface="Avenir"/>
              <a:sym typeface="Avenir"/>
            </a:endParaRPr>
          </a:p>
          <a:p>
            <a:pPr indent="-76200" lvl="0" marL="177800" marR="0" rtl="0" algn="just">
              <a:lnSpc>
                <a:spcPct val="110000"/>
              </a:lnSpc>
              <a:spcBef>
                <a:spcPts val="1700"/>
              </a:spcBef>
              <a:spcAft>
                <a:spcPts val="1600"/>
              </a:spcAft>
              <a:buClr>
                <a:schemeClr val="dk1"/>
              </a:buClr>
              <a:buSzPts val="1700"/>
              <a:buFont typeface="Arial"/>
              <a:buNone/>
            </a:pPr>
            <a:r>
              <a:t/>
            </a:r>
            <a:endParaRPr b="0" i="0" sz="1700" u="none" cap="none" strike="noStrike">
              <a:solidFill>
                <a:schemeClr val="dk1"/>
              </a:solidFill>
              <a:latin typeface="Avenir"/>
              <a:ea typeface="Avenir"/>
              <a:cs typeface="Avenir"/>
              <a:sym typeface="Avenir"/>
            </a:endParaRPr>
          </a:p>
        </p:txBody>
      </p:sp>
      <p:pic>
        <p:nvPicPr>
          <p:cNvPr id="305" name="Google Shape;305;p49"/>
          <p:cNvPicPr preferRelativeResize="0"/>
          <p:nvPr/>
        </p:nvPicPr>
        <p:blipFill rotWithShape="1">
          <a:blip r:embed="rId3">
            <a:alphaModFix/>
          </a:blip>
          <a:srcRect b="0" l="0" r="0" t="0"/>
          <a:stretch/>
        </p:blipFill>
        <p:spPr>
          <a:xfrm>
            <a:off x="524707" y="1118213"/>
            <a:ext cx="3138632" cy="1592622"/>
          </a:xfrm>
          <a:prstGeom prst="rect">
            <a:avLst/>
          </a:prstGeom>
          <a:noFill/>
          <a:ln>
            <a:noFill/>
          </a:ln>
        </p:spPr>
      </p:pic>
      <p:pic>
        <p:nvPicPr>
          <p:cNvPr id="306" name="Google Shape;306;p49"/>
          <p:cNvPicPr preferRelativeResize="0"/>
          <p:nvPr/>
        </p:nvPicPr>
        <p:blipFill rotWithShape="1">
          <a:blip r:embed="rId4">
            <a:alphaModFix/>
          </a:blip>
          <a:srcRect b="0" l="0" r="0" t="0"/>
          <a:stretch/>
        </p:blipFill>
        <p:spPr>
          <a:xfrm>
            <a:off x="1493020" y="2924761"/>
            <a:ext cx="2170337" cy="1433628"/>
          </a:xfrm>
          <a:prstGeom prst="rect">
            <a:avLst/>
          </a:prstGeom>
          <a:noFill/>
          <a:ln>
            <a:noFill/>
          </a:ln>
        </p:spPr>
      </p:pic>
      <p:grpSp>
        <p:nvGrpSpPr>
          <p:cNvPr id="307" name="Google Shape;307;p49"/>
          <p:cNvGrpSpPr/>
          <p:nvPr/>
        </p:nvGrpSpPr>
        <p:grpSpPr>
          <a:xfrm>
            <a:off x="0" y="4572315"/>
            <a:ext cx="9144001" cy="571184"/>
            <a:chOff x="0" y="6096420"/>
            <a:chExt cx="12192001" cy="761579"/>
          </a:xfrm>
        </p:grpSpPr>
        <p:pic>
          <p:nvPicPr>
            <p:cNvPr id="308" name="Google Shape;308;p49"/>
            <p:cNvPicPr preferRelativeResize="0"/>
            <p:nvPr/>
          </p:nvPicPr>
          <p:blipFill rotWithShape="1">
            <a:blip r:embed="rId5">
              <a:alphaModFix/>
            </a:blip>
            <a:srcRect b="0" l="0" r="0" t="0"/>
            <a:stretch/>
          </p:blipFill>
          <p:spPr>
            <a:xfrm>
              <a:off x="0" y="6096420"/>
              <a:ext cx="12192001" cy="761579"/>
            </a:xfrm>
            <a:prstGeom prst="rect">
              <a:avLst/>
            </a:prstGeom>
            <a:noFill/>
            <a:ln>
              <a:noFill/>
            </a:ln>
          </p:spPr>
        </p:pic>
        <p:pic>
          <p:nvPicPr>
            <p:cNvPr id="309" name="Google Shape;309;p49"/>
            <p:cNvPicPr preferRelativeResize="0"/>
            <p:nvPr/>
          </p:nvPicPr>
          <p:blipFill rotWithShape="1">
            <a:blip r:embed="rId6">
              <a:alphaModFix/>
            </a:blip>
            <a:srcRect b="0" l="0" r="0" t="0"/>
            <a:stretch/>
          </p:blipFill>
          <p:spPr>
            <a:xfrm>
              <a:off x="10424612" y="6096421"/>
              <a:ext cx="1536519" cy="761578"/>
            </a:xfrm>
            <a:prstGeom prst="rect">
              <a:avLst/>
            </a:prstGeom>
            <a:noFill/>
            <a:ln>
              <a:noFill/>
            </a:ln>
          </p:spPr>
        </p:pic>
      </p:grpSp>
      <p:sp>
        <p:nvSpPr>
          <p:cNvPr id="310" name="Google Shape;310;p49"/>
          <p:cNvSpPr txBox="1"/>
          <p:nvPr/>
        </p:nvSpPr>
        <p:spPr>
          <a:xfrm>
            <a:off x="426225" y="301025"/>
            <a:ext cx="8508600" cy="817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fr-CA" sz="3000">
                <a:solidFill>
                  <a:schemeClr val="accent5"/>
                </a:solidFill>
                <a:latin typeface="Roboto Slab"/>
                <a:ea typeface="Roboto Slab"/>
                <a:cs typeface="Roboto Slab"/>
                <a:sym typeface="Roboto Slab"/>
              </a:rPr>
              <a:t>L’altruisme efficace : un mouvement social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50"/>
          <p:cNvSpPr/>
          <p:nvPr/>
        </p:nvSpPr>
        <p:spPr>
          <a:xfrm>
            <a:off x="0" y="1050131"/>
            <a:ext cx="9144000" cy="30861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316" name="Google Shape;316;p50"/>
          <p:cNvPicPr preferRelativeResize="0"/>
          <p:nvPr/>
        </p:nvPicPr>
        <p:blipFill rotWithShape="1">
          <a:blip r:embed="rId3">
            <a:alphaModFix/>
          </a:blip>
          <a:srcRect b="-14220" l="0" r="0" t="17019"/>
          <a:stretch/>
        </p:blipFill>
        <p:spPr>
          <a:xfrm>
            <a:off x="228600" y="1239587"/>
            <a:ext cx="4927358" cy="3172503"/>
          </a:xfrm>
          <a:prstGeom prst="rect">
            <a:avLst/>
          </a:prstGeom>
          <a:noFill/>
          <a:ln>
            <a:noFill/>
          </a:ln>
        </p:spPr>
      </p:pic>
      <p:sp>
        <p:nvSpPr>
          <p:cNvPr id="317" name="Google Shape;317;p50"/>
          <p:cNvSpPr txBox="1"/>
          <p:nvPr/>
        </p:nvSpPr>
        <p:spPr>
          <a:xfrm>
            <a:off x="5864250" y="1540250"/>
            <a:ext cx="2517000" cy="22860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1" lang="fr-CA" sz="3000">
                <a:solidFill>
                  <a:schemeClr val="accent5"/>
                </a:solidFill>
                <a:latin typeface="Roboto Slab"/>
                <a:ea typeface="Roboto Slab"/>
                <a:cs typeface="Roboto Slab"/>
                <a:sym typeface="Roboto Slab"/>
              </a:rPr>
              <a:t>Altruisme </a:t>
            </a:r>
            <a:br>
              <a:rPr b="1" lang="fr-CA" sz="3000">
                <a:solidFill>
                  <a:schemeClr val="accent5"/>
                </a:solidFill>
                <a:latin typeface="Roboto Slab"/>
                <a:ea typeface="Roboto Slab"/>
                <a:cs typeface="Roboto Slab"/>
                <a:sym typeface="Roboto Slab"/>
              </a:rPr>
            </a:br>
            <a:r>
              <a:rPr b="1" lang="fr-CA" sz="3000">
                <a:solidFill>
                  <a:schemeClr val="accent5"/>
                </a:solidFill>
                <a:latin typeface="Roboto Slab"/>
                <a:ea typeface="Roboto Slab"/>
                <a:cs typeface="Roboto Slab"/>
                <a:sym typeface="Roboto Slab"/>
              </a:rPr>
              <a:t>Efficace</a:t>
            </a:r>
            <a:endParaRPr b="1" sz="3000">
              <a:solidFill>
                <a:schemeClr val="accent5"/>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rPr b="1" lang="fr-CA" sz="3000">
                <a:solidFill>
                  <a:schemeClr val="accent5"/>
                </a:solidFill>
                <a:latin typeface="Roboto Slab"/>
                <a:ea typeface="Roboto Slab"/>
                <a:cs typeface="Roboto Slab"/>
                <a:sym typeface="Roboto Slab"/>
              </a:rPr>
              <a:t>France</a:t>
            </a:r>
            <a:endParaRPr b="1" sz="3000">
              <a:solidFill>
                <a:schemeClr val="accent5"/>
              </a:solidFill>
              <a:latin typeface="Roboto Slab"/>
              <a:ea typeface="Roboto Slab"/>
              <a:cs typeface="Roboto Slab"/>
              <a:sym typeface="Roboto Slab"/>
            </a:endParaRPr>
          </a:p>
        </p:txBody>
      </p:sp>
      <p:grpSp>
        <p:nvGrpSpPr>
          <p:cNvPr id="318" name="Google Shape;318;p50"/>
          <p:cNvGrpSpPr/>
          <p:nvPr/>
        </p:nvGrpSpPr>
        <p:grpSpPr>
          <a:xfrm>
            <a:off x="0" y="4572315"/>
            <a:ext cx="9144001" cy="571184"/>
            <a:chOff x="0" y="6096420"/>
            <a:chExt cx="12192001" cy="761579"/>
          </a:xfrm>
        </p:grpSpPr>
        <p:pic>
          <p:nvPicPr>
            <p:cNvPr id="319" name="Google Shape;319;p50"/>
            <p:cNvPicPr preferRelativeResize="0"/>
            <p:nvPr/>
          </p:nvPicPr>
          <p:blipFill rotWithShape="1">
            <a:blip r:embed="rId4">
              <a:alphaModFix/>
            </a:blip>
            <a:srcRect b="0" l="0" r="0" t="0"/>
            <a:stretch/>
          </p:blipFill>
          <p:spPr>
            <a:xfrm>
              <a:off x="0" y="6096420"/>
              <a:ext cx="12192001" cy="761579"/>
            </a:xfrm>
            <a:prstGeom prst="rect">
              <a:avLst/>
            </a:prstGeom>
            <a:noFill/>
            <a:ln>
              <a:noFill/>
            </a:ln>
          </p:spPr>
        </p:pic>
        <p:pic>
          <p:nvPicPr>
            <p:cNvPr id="320" name="Google Shape;320;p50"/>
            <p:cNvPicPr preferRelativeResize="0"/>
            <p:nvPr/>
          </p:nvPicPr>
          <p:blipFill rotWithShape="1">
            <a:blip r:embed="rId5">
              <a:alphaModFix/>
            </a:blip>
            <a:srcRect b="0" l="0" r="0" t="0"/>
            <a:stretch/>
          </p:blipFill>
          <p:spPr>
            <a:xfrm>
              <a:off x="10424612" y="6096421"/>
              <a:ext cx="1536519" cy="761578"/>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30"/>
          <p:cNvSpPr/>
          <p:nvPr/>
        </p:nvSpPr>
        <p:spPr>
          <a:xfrm>
            <a:off x="509708" y="1316334"/>
            <a:ext cx="8238900" cy="9030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7" name="Google Shape;137;p30"/>
          <p:cNvSpPr txBox="1"/>
          <p:nvPr>
            <p:ph idx="1" type="body"/>
          </p:nvPr>
        </p:nvSpPr>
        <p:spPr>
          <a:xfrm>
            <a:off x="509650" y="2265625"/>
            <a:ext cx="8238900" cy="1722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1400"/>
              </a:spcBef>
              <a:spcAft>
                <a:spcPts val="0"/>
              </a:spcAft>
              <a:buClr>
                <a:srgbClr val="3A3838"/>
              </a:buClr>
              <a:buSzPts val="2000"/>
              <a:buFont typeface="Arial"/>
              <a:buNone/>
            </a:pPr>
            <a:r>
              <a:rPr b="1" lang="fr-CA" sz="3000">
                <a:solidFill>
                  <a:srgbClr val="3A3838"/>
                </a:solidFill>
                <a:latin typeface="Avenir"/>
                <a:ea typeface="Avenir"/>
                <a:cs typeface="Avenir"/>
                <a:sym typeface="Avenir"/>
              </a:rPr>
              <a:t>Comment aider </a:t>
            </a:r>
            <a:r>
              <a:rPr b="1" lang="fr-CA" sz="3000">
                <a:solidFill>
                  <a:schemeClr val="accent5"/>
                </a:solidFill>
                <a:latin typeface="Avenir"/>
                <a:ea typeface="Avenir"/>
                <a:cs typeface="Avenir"/>
                <a:sym typeface="Avenir"/>
              </a:rPr>
              <a:t>les autres </a:t>
            </a:r>
            <a:r>
              <a:rPr b="1" lang="fr-CA" sz="3000">
                <a:solidFill>
                  <a:srgbClr val="3A3838"/>
                </a:solidFill>
                <a:latin typeface="Avenir"/>
                <a:ea typeface="Avenir"/>
                <a:cs typeface="Avenir"/>
                <a:sym typeface="Avenir"/>
              </a:rPr>
              <a:t>le plus possible avec nos ressources limitées ?</a:t>
            </a:r>
            <a:endParaRPr b="1" sz="3000">
              <a:solidFill>
                <a:srgbClr val="3A3838"/>
              </a:solidFill>
              <a:latin typeface="Avenir"/>
              <a:ea typeface="Avenir"/>
              <a:cs typeface="Avenir"/>
              <a:sym typeface="Avenir"/>
            </a:endParaRPr>
          </a:p>
          <a:p>
            <a:pPr indent="0" lvl="0" marL="0" marR="0" rtl="0" algn="ctr">
              <a:lnSpc>
                <a:spcPct val="90000"/>
              </a:lnSpc>
              <a:spcBef>
                <a:spcPts val="1400"/>
              </a:spcBef>
              <a:spcAft>
                <a:spcPts val="0"/>
              </a:spcAft>
              <a:buClr>
                <a:srgbClr val="3A3838"/>
              </a:buClr>
              <a:buSzPts val="2000"/>
              <a:buFont typeface="Arial"/>
              <a:buNone/>
            </a:pPr>
            <a:r>
              <a:t/>
            </a:r>
            <a:endParaRPr sz="2000">
              <a:solidFill>
                <a:srgbClr val="3A3838"/>
              </a:solidFill>
              <a:latin typeface="Avenir"/>
              <a:ea typeface="Avenir"/>
              <a:cs typeface="Avenir"/>
              <a:sym typeface="Avenir"/>
            </a:endParaRPr>
          </a:p>
          <a:p>
            <a:pPr indent="0" lvl="0" marL="0" marR="0" rtl="0" algn="ctr">
              <a:lnSpc>
                <a:spcPct val="90000"/>
              </a:lnSpc>
              <a:spcBef>
                <a:spcPts val="800"/>
              </a:spcBef>
              <a:spcAft>
                <a:spcPts val="1600"/>
              </a:spcAft>
              <a:buClr>
                <a:schemeClr val="dk1"/>
              </a:buClr>
              <a:buSzPts val="2000"/>
              <a:buFont typeface="Arial"/>
              <a:buNone/>
            </a:pPr>
            <a:r>
              <a:t/>
            </a:r>
            <a:endParaRPr b="0" i="0" sz="2000" u="none" cap="none" strike="noStrike">
              <a:solidFill>
                <a:srgbClr val="3A3838"/>
              </a:solidFill>
              <a:latin typeface="Avenir"/>
              <a:ea typeface="Avenir"/>
              <a:cs typeface="Avenir"/>
              <a:sym typeface="Avenir"/>
            </a:endParaRPr>
          </a:p>
        </p:txBody>
      </p:sp>
      <p:sp>
        <p:nvSpPr>
          <p:cNvPr id="138" name="Google Shape;138;p30"/>
          <p:cNvSpPr txBox="1"/>
          <p:nvPr/>
        </p:nvSpPr>
        <p:spPr>
          <a:xfrm>
            <a:off x="685800" y="1433175"/>
            <a:ext cx="7886700" cy="669300"/>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i="0" lang="fr-CA" sz="2000" u="none" cap="none" strike="noStrike">
                <a:solidFill>
                  <a:srgbClr val="3A3838"/>
                </a:solidFill>
                <a:latin typeface="Avenir"/>
                <a:ea typeface="Avenir"/>
                <a:cs typeface="Avenir"/>
                <a:sym typeface="Avenir"/>
              </a:rPr>
              <a:t>L’</a:t>
            </a:r>
            <a:r>
              <a:rPr b="1" i="0" lang="fr-CA" sz="2000" u="none" cap="none" strike="noStrike">
                <a:solidFill>
                  <a:schemeClr val="dk1"/>
                </a:solidFill>
                <a:latin typeface="Avenir"/>
                <a:ea typeface="Avenir"/>
                <a:cs typeface="Avenir"/>
                <a:sym typeface="Avenir"/>
              </a:rPr>
              <a:t>altruisme efficace </a:t>
            </a:r>
            <a:r>
              <a:rPr b="1" i="0" lang="fr-CA" sz="2000" u="none" cap="none" strike="noStrike">
                <a:solidFill>
                  <a:srgbClr val="3A3838"/>
                </a:solidFill>
                <a:latin typeface="Avenir"/>
                <a:ea typeface="Avenir"/>
                <a:cs typeface="Avenir"/>
                <a:sym typeface="Avenir"/>
              </a:rPr>
              <a:t>est une démarche visant à réfléchir aux meilleurs moyens d’aider ceux qui en ont besoin, et à les mettre en œuvre </a:t>
            </a:r>
            <a:endParaRPr b="1" i="0" sz="2000" u="none" cap="none" strike="noStrike">
              <a:solidFill>
                <a:schemeClr val="dk1"/>
              </a:solidFill>
              <a:latin typeface="Calibri"/>
              <a:ea typeface="Calibri"/>
              <a:cs typeface="Calibri"/>
              <a:sym typeface="Calibri"/>
            </a:endParaRPr>
          </a:p>
        </p:txBody>
      </p:sp>
      <p:grpSp>
        <p:nvGrpSpPr>
          <p:cNvPr id="139" name="Google Shape;139;p30"/>
          <p:cNvGrpSpPr/>
          <p:nvPr/>
        </p:nvGrpSpPr>
        <p:grpSpPr>
          <a:xfrm>
            <a:off x="0" y="4572315"/>
            <a:ext cx="9144001" cy="571184"/>
            <a:chOff x="0" y="6096420"/>
            <a:chExt cx="12192001" cy="761579"/>
          </a:xfrm>
        </p:grpSpPr>
        <p:pic>
          <p:nvPicPr>
            <p:cNvPr id="140" name="Google Shape;140;p30"/>
            <p:cNvPicPr preferRelativeResize="0"/>
            <p:nvPr/>
          </p:nvPicPr>
          <p:blipFill rotWithShape="1">
            <a:blip r:embed="rId3">
              <a:alphaModFix/>
            </a:blip>
            <a:srcRect b="0" l="0" r="0" t="0"/>
            <a:stretch/>
          </p:blipFill>
          <p:spPr>
            <a:xfrm>
              <a:off x="0" y="6096420"/>
              <a:ext cx="12192001" cy="761579"/>
            </a:xfrm>
            <a:prstGeom prst="rect">
              <a:avLst/>
            </a:prstGeom>
            <a:noFill/>
            <a:ln>
              <a:noFill/>
            </a:ln>
          </p:spPr>
        </p:pic>
        <p:pic>
          <p:nvPicPr>
            <p:cNvPr id="141" name="Google Shape;141;p30"/>
            <p:cNvPicPr preferRelativeResize="0"/>
            <p:nvPr/>
          </p:nvPicPr>
          <p:blipFill rotWithShape="1">
            <a:blip r:embed="rId4">
              <a:alphaModFix/>
            </a:blip>
            <a:srcRect b="0" l="0" r="0" t="0"/>
            <a:stretch/>
          </p:blipFill>
          <p:spPr>
            <a:xfrm>
              <a:off x="10424612" y="6096421"/>
              <a:ext cx="1536519" cy="761578"/>
            </a:xfrm>
            <a:prstGeom prst="rect">
              <a:avLst/>
            </a:prstGeom>
            <a:noFill/>
            <a:ln>
              <a:noFill/>
            </a:ln>
          </p:spPr>
        </p:pic>
      </p:grpSp>
      <p:sp>
        <p:nvSpPr>
          <p:cNvPr id="142" name="Google Shape;142;p30"/>
          <p:cNvSpPr txBox="1"/>
          <p:nvPr/>
        </p:nvSpPr>
        <p:spPr>
          <a:xfrm>
            <a:off x="509650" y="281725"/>
            <a:ext cx="6705900" cy="853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fr-CA" sz="3000">
                <a:solidFill>
                  <a:schemeClr val="accent5"/>
                </a:solidFill>
                <a:latin typeface="Roboto Slab"/>
                <a:ea typeface="Roboto Slab"/>
                <a:cs typeface="Roboto Slab"/>
                <a:sym typeface="Roboto Slab"/>
              </a:rPr>
              <a:t>Une démarche intellectuelle</a:t>
            </a:r>
            <a:endParaRPr b="1" sz="3000">
              <a:solidFill>
                <a:schemeClr val="accent5"/>
              </a:solidFill>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31"/>
          <p:cNvSpPr/>
          <p:nvPr>
            <p:ph idx="2" type="pic"/>
          </p:nvPr>
        </p:nvSpPr>
        <p:spPr>
          <a:xfrm>
            <a:off x="6213200" y="1341932"/>
            <a:ext cx="2715900" cy="22398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1400"/>
              </a:spcBef>
              <a:spcAft>
                <a:spcPts val="0"/>
              </a:spcAft>
              <a:buClr>
                <a:srgbClr val="3A3838"/>
              </a:buClr>
              <a:buSzPts val="2000"/>
              <a:buFont typeface="Arial"/>
              <a:buNone/>
            </a:pPr>
            <a:r>
              <a:rPr b="1" lang="fr-CA" sz="3000">
                <a:solidFill>
                  <a:srgbClr val="3A3838"/>
                </a:solidFill>
                <a:latin typeface="Avenir"/>
                <a:ea typeface="Avenir"/>
                <a:cs typeface="Avenir"/>
                <a:sym typeface="Avenir"/>
              </a:rPr>
              <a:t>On cherche à élargir notre </a:t>
            </a:r>
            <a:r>
              <a:rPr b="1" lang="fr-CA" sz="3000">
                <a:solidFill>
                  <a:schemeClr val="accent5"/>
                </a:solidFill>
                <a:latin typeface="Avenir"/>
                <a:ea typeface="Avenir"/>
                <a:cs typeface="Avenir"/>
                <a:sym typeface="Avenir"/>
              </a:rPr>
              <a:t>cercle d’empathie</a:t>
            </a:r>
            <a:r>
              <a:rPr b="1" lang="fr-CA" sz="3000">
                <a:solidFill>
                  <a:srgbClr val="3A3838"/>
                </a:solidFill>
                <a:latin typeface="Avenir"/>
                <a:ea typeface="Avenir"/>
                <a:cs typeface="Avenir"/>
                <a:sym typeface="Avenir"/>
              </a:rPr>
              <a:t>.</a:t>
            </a:r>
            <a:endParaRPr b="1" sz="3000">
              <a:solidFill>
                <a:srgbClr val="3A3838"/>
              </a:solidFill>
              <a:latin typeface="Avenir"/>
              <a:ea typeface="Avenir"/>
              <a:cs typeface="Avenir"/>
              <a:sym typeface="Avenir"/>
            </a:endParaRPr>
          </a:p>
        </p:txBody>
      </p:sp>
      <p:pic>
        <p:nvPicPr>
          <p:cNvPr id="148" name="Google Shape;148;p31"/>
          <p:cNvPicPr preferRelativeResize="0"/>
          <p:nvPr/>
        </p:nvPicPr>
        <p:blipFill>
          <a:blip r:embed="rId3">
            <a:alphaModFix/>
          </a:blip>
          <a:stretch>
            <a:fillRect/>
          </a:stretch>
        </p:blipFill>
        <p:spPr>
          <a:xfrm>
            <a:off x="0" y="0"/>
            <a:ext cx="5701856" cy="5158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32"/>
          <p:cNvSpPr/>
          <p:nvPr/>
        </p:nvSpPr>
        <p:spPr>
          <a:xfrm>
            <a:off x="509708" y="1316334"/>
            <a:ext cx="8238900" cy="9030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54" name="Google Shape;154;p32"/>
          <p:cNvSpPr txBox="1"/>
          <p:nvPr>
            <p:ph idx="1" type="body"/>
          </p:nvPr>
        </p:nvSpPr>
        <p:spPr>
          <a:xfrm>
            <a:off x="509650" y="2265625"/>
            <a:ext cx="8238900" cy="1722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1400"/>
              </a:spcBef>
              <a:spcAft>
                <a:spcPts val="0"/>
              </a:spcAft>
              <a:buClr>
                <a:srgbClr val="3A3838"/>
              </a:buClr>
              <a:buSzPts val="2000"/>
              <a:buFont typeface="Arial"/>
              <a:buNone/>
            </a:pPr>
            <a:r>
              <a:rPr b="1" lang="fr-CA" sz="3000">
                <a:solidFill>
                  <a:srgbClr val="3A3838"/>
                </a:solidFill>
                <a:latin typeface="Avenir"/>
                <a:ea typeface="Avenir"/>
                <a:cs typeface="Avenir"/>
                <a:sym typeface="Avenir"/>
              </a:rPr>
              <a:t>Comment aider les autres le plus possible avec nos </a:t>
            </a:r>
            <a:r>
              <a:rPr b="1" lang="fr-CA" sz="3000">
                <a:solidFill>
                  <a:schemeClr val="accent5"/>
                </a:solidFill>
                <a:latin typeface="Avenir"/>
                <a:ea typeface="Avenir"/>
                <a:cs typeface="Avenir"/>
                <a:sym typeface="Avenir"/>
              </a:rPr>
              <a:t>ressources limitées </a:t>
            </a:r>
            <a:r>
              <a:rPr b="1" lang="fr-CA" sz="3000">
                <a:solidFill>
                  <a:srgbClr val="3A3838"/>
                </a:solidFill>
                <a:latin typeface="Avenir"/>
                <a:ea typeface="Avenir"/>
                <a:cs typeface="Avenir"/>
                <a:sym typeface="Avenir"/>
              </a:rPr>
              <a:t>?</a:t>
            </a:r>
            <a:endParaRPr b="1" sz="3000">
              <a:solidFill>
                <a:srgbClr val="3A3838"/>
              </a:solidFill>
              <a:latin typeface="Avenir"/>
              <a:ea typeface="Avenir"/>
              <a:cs typeface="Avenir"/>
              <a:sym typeface="Avenir"/>
            </a:endParaRPr>
          </a:p>
          <a:p>
            <a:pPr indent="0" lvl="0" marL="0" marR="0" rtl="0" algn="ctr">
              <a:lnSpc>
                <a:spcPct val="90000"/>
              </a:lnSpc>
              <a:spcBef>
                <a:spcPts val="1400"/>
              </a:spcBef>
              <a:spcAft>
                <a:spcPts val="0"/>
              </a:spcAft>
              <a:buClr>
                <a:srgbClr val="3A3838"/>
              </a:buClr>
              <a:buSzPts val="2000"/>
              <a:buFont typeface="Arial"/>
              <a:buNone/>
            </a:pPr>
            <a:r>
              <a:t/>
            </a:r>
            <a:endParaRPr sz="2000">
              <a:solidFill>
                <a:srgbClr val="3A3838"/>
              </a:solidFill>
              <a:latin typeface="Avenir"/>
              <a:ea typeface="Avenir"/>
              <a:cs typeface="Avenir"/>
              <a:sym typeface="Avenir"/>
            </a:endParaRPr>
          </a:p>
          <a:p>
            <a:pPr indent="0" lvl="0" marL="0" marR="0" rtl="0" algn="ctr">
              <a:lnSpc>
                <a:spcPct val="90000"/>
              </a:lnSpc>
              <a:spcBef>
                <a:spcPts val="800"/>
              </a:spcBef>
              <a:spcAft>
                <a:spcPts val="1600"/>
              </a:spcAft>
              <a:buClr>
                <a:schemeClr val="dk1"/>
              </a:buClr>
              <a:buSzPts val="2000"/>
              <a:buFont typeface="Arial"/>
              <a:buNone/>
            </a:pPr>
            <a:r>
              <a:t/>
            </a:r>
            <a:endParaRPr b="0" i="0" sz="2000" u="none" cap="none" strike="noStrike">
              <a:solidFill>
                <a:srgbClr val="3A3838"/>
              </a:solidFill>
              <a:latin typeface="Avenir"/>
              <a:ea typeface="Avenir"/>
              <a:cs typeface="Avenir"/>
              <a:sym typeface="Avenir"/>
            </a:endParaRPr>
          </a:p>
        </p:txBody>
      </p:sp>
      <p:sp>
        <p:nvSpPr>
          <p:cNvPr id="155" name="Google Shape;155;p32"/>
          <p:cNvSpPr txBox="1"/>
          <p:nvPr/>
        </p:nvSpPr>
        <p:spPr>
          <a:xfrm>
            <a:off x="685800" y="1433175"/>
            <a:ext cx="7886700" cy="669300"/>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i="0" lang="fr-CA" sz="2000" u="none" cap="none" strike="noStrike">
                <a:solidFill>
                  <a:srgbClr val="3A3838"/>
                </a:solidFill>
                <a:latin typeface="Avenir"/>
                <a:ea typeface="Avenir"/>
                <a:cs typeface="Avenir"/>
                <a:sym typeface="Avenir"/>
              </a:rPr>
              <a:t>L’</a:t>
            </a:r>
            <a:r>
              <a:rPr b="1" i="0" lang="fr-CA" sz="2000" u="none" cap="none" strike="noStrike">
                <a:solidFill>
                  <a:schemeClr val="dk1"/>
                </a:solidFill>
                <a:latin typeface="Avenir"/>
                <a:ea typeface="Avenir"/>
                <a:cs typeface="Avenir"/>
                <a:sym typeface="Avenir"/>
              </a:rPr>
              <a:t>altruisme efficace </a:t>
            </a:r>
            <a:r>
              <a:rPr b="1" i="0" lang="fr-CA" sz="2000" u="none" cap="none" strike="noStrike">
                <a:solidFill>
                  <a:srgbClr val="3A3838"/>
                </a:solidFill>
                <a:latin typeface="Avenir"/>
                <a:ea typeface="Avenir"/>
                <a:cs typeface="Avenir"/>
                <a:sym typeface="Avenir"/>
              </a:rPr>
              <a:t>est une démarche visant à réfléchir aux meilleurs moyens d’aider ceux qui en ont besoin, et à les mettre en œuvre </a:t>
            </a:r>
            <a:endParaRPr b="1" i="0" sz="2000" u="none" cap="none" strike="noStrike">
              <a:solidFill>
                <a:schemeClr val="dk1"/>
              </a:solidFill>
              <a:latin typeface="Calibri"/>
              <a:ea typeface="Calibri"/>
              <a:cs typeface="Calibri"/>
              <a:sym typeface="Calibri"/>
            </a:endParaRPr>
          </a:p>
        </p:txBody>
      </p:sp>
      <p:grpSp>
        <p:nvGrpSpPr>
          <p:cNvPr id="156" name="Google Shape;156;p32"/>
          <p:cNvGrpSpPr/>
          <p:nvPr/>
        </p:nvGrpSpPr>
        <p:grpSpPr>
          <a:xfrm>
            <a:off x="0" y="4572315"/>
            <a:ext cx="9144001" cy="571184"/>
            <a:chOff x="0" y="6096420"/>
            <a:chExt cx="12192001" cy="761579"/>
          </a:xfrm>
        </p:grpSpPr>
        <p:pic>
          <p:nvPicPr>
            <p:cNvPr id="157" name="Google Shape;157;p32"/>
            <p:cNvPicPr preferRelativeResize="0"/>
            <p:nvPr/>
          </p:nvPicPr>
          <p:blipFill rotWithShape="1">
            <a:blip r:embed="rId3">
              <a:alphaModFix/>
            </a:blip>
            <a:srcRect b="0" l="0" r="0" t="0"/>
            <a:stretch/>
          </p:blipFill>
          <p:spPr>
            <a:xfrm>
              <a:off x="0" y="6096420"/>
              <a:ext cx="12192001" cy="761579"/>
            </a:xfrm>
            <a:prstGeom prst="rect">
              <a:avLst/>
            </a:prstGeom>
            <a:noFill/>
            <a:ln>
              <a:noFill/>
            </a:ln>
          </p:spPr>
        </p:pic>
        <p:pic>
          <p:nvPicPr>
            <p:cNvPr id="158" name="Google Shape;158;p32"/>
            <p:cNvPicPr preferRelativeResize="0"/>
            <p:nvPr/>
          </p:nvPicPr>
          <p:blipFill rotWithShape="1">
            <a:blip r:embed="rId4">
              <a:alphaModFix/>
            </a:blip>
            <a:srcRect b="0" l="0" r="0" t="0"/>
            <a:stretch/>
          </p:blipFill>
          <p:spPr>
            <a:xfrm>
              <a:off x="10424612" y="6096421"/>
              <a:ext cx="1536519" cy="761578"/>
            </a:xfrm>
            <a:prstGeom prst="rect">
              <a:avLst/>
            </a:prstGeom>
            <a:noFill/>
            <a:ln>
              <a:noFill/>
            </a:ln>
          </p:spPr>
        </p:pic>
      </p:grpSp>
      <p:sp>
        <p:nvSpPr>
          <p:cNvPr id="159" name="Google Shape;159;p32"/>
          <p:cNvSpPr txBox="1"/>
          <p:nvPr/>
        </p:nvSpPr>
        <p:spPr>
          <a:xfrm>
            <a:off x="509650" y="281725"/>
            <a:ext cx="6705900" cy="853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fr-CA" sz="3000">
                <a:solidFill>
                  <a:schemeClr val="accent5"/>
                </a:solidFill>
                <a:latin typeface="Roboto Slab"/>
                <a:ea typeface="Roboto Slab"/>
                <a:cs typeface="Roboto Slab"/>
                <a:sym typeface="Roboto Slab"/>
              </a:rPr>
              <a:t>Une démarche intellectuelle</a:t>
            </a:r>
            <a:endParaRPr b="1" sz="3000">
              <a:solidFill>
                <a:schemeClr val="accent5"/>
              </a:solidFill>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33"/>
          <p:cNvSpPr/>
          <p:nvPr/>
        </p:nvSpPr>
        <p:spPr>
          <a:xfrm>
            <a:off x="509708" y="1316334"/>
            <a:ext cx="8238900" cy="9030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65" name="Google Shape;165;p33"/>
          <p:cNvSpPr txBox="1"/>
          <p:nvPr>
            <p:ph idx="1" type="body"/>
          </p:nvPr>
        </p:nvSpPr>
        <p:spPr>
          <a:xfrm>
            <a:off x="509650" y="2265625"/>
            <a:ext cx="8238900" cy="1722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1400"/>
              </a:spcBef>
              <a:spcAft>
                <a:spcPts val="0"/>
              </a:spcAft>
              <a:buClr>
                <a:srgbClr val="3A3838"/>
              </a:buClr>
              <a:buSzPts val="2000"/>
              <a:buFont typeface="Arial"/>
              <a:buNone/>
            </a:pPr>
            <a:r>
              <a:rPr b="1" lang="fr-CA" sz="3000">
                <a:solidFill>
                  <a:srgbClr val="3A3838"/>
                </a:solidFill>
                <a:latin typeface="Avenir"/>
                <a:ea typeface="Avenir"/>
                <a:cs typeface="Avenir"/>
                <a:sym typeface="Avenir"/>
              </a:rPr>
              <a:t>Comment aider les autres </a:t>
            </a:r>
            <a:r>
              <a:rPr b="1" lang="fr-CA" sz="3000">
                <a:solidFill>
                  <a:schemeClr val="accent5"/>
                </a:solidFill>
                <a:latin typeface="Avenir"/>
                <a:ea typeface="Avenir"/>
                <a:cs typeface="Avenir"/>
                <a:sym typeface="Avenir"/>
              </a:rPr>
              <a:t>le plus possible </a:t>
            </a:r>
            <a:r>
              <a:rPr b="1" lang="fr-CA" sz="3000">
                <a:solidFill>
                  <a:srgbClr val="3A3838"/>
                </a:solidFill>
                <a:latin typeface="Avenir"/>
                <a:ea typeface="Avenir"/>
                <a:cs typeface="Avenir"/>
                <a:sym typeface="Avenir"/>
              </a:rPr>
              <a:t>avec nos ressources limitées ?</a:t>
            </a:r>
            <a:endParaRPr b="1" sz="3000">
              <a:solidFill>
                <a:srgbClr val="3A3838"/>
              </a:solidFill>
              <a:latin typeface="Avenir"/>
              <a:ea typeface="Avenir"/>
              <a:cs typeface="Avenir"/>
              <a:sym typeface="Avenir"/>
            </a:endParaRPr>
          </a:p>
          <a:p>
            <a:pPr indent="0" lvl="0" marL="0" marR="0" rtl="0" algn="ctr">
              <a:lnSpc>
                <a:spcPct val="90000"/>
              </a:lnSpc>
              <a:spcBef>
                <a:spcPts val="1400"/>
              </a:spcBef>
              <a:spcAft>
                <a:spcPts val="0"/>
              </a:spcAft>
              <a:buClr>
                <a:srgbClr val="3A3838"/>
              </a:buClr>
              <a:buSzPts val="2000"/>
              <a:buFont typeface="Arial"/>
              <a:buNone/>
            </a:pPr>
            <a:r>
              <a:t/>
            </a:r>
            <a:endParaRPr sz="2000">
              <a:solidFill>
                <a:srgbClr val="3A3838"/>
              </a:solidFill>
              <a:latin typeface="Avenir"/>
              <a:ea typeface="Avenir"/>
              <a:cs typeface="Avenir"/>
              <a:sym typeface="Avenir"/>
            </a:endParaRPr>
          </a:p>
          <a:p>
            <a:pPr indent="0" lvl="0" marL="0" marR="0" rtl="0" algn="ctr">
              <a:lnSpc>
                <a:spcPct val="90000"/>
              </a:lnSpc>
              <a:spcBef>
                <a:spcPts val="800"/>
              </a:spcBef>
              <a:spcAft>
                <a:spcPts val="1600"/>
              </a:spcAft>
              <a:buClr>
                <a:schemeClr val="dk1"/>
              </a:buClr>
              <a:buSzPts val="2000"/>
              <a:buFont typeface="Arial"/>
              <a:buNone/>
            </a:pPr>
            <a:r>
              <a:t/>
            </a:r>
            <a:endParaRPr b="0" i="0" sz="2000" u="none" cap="none" strike="noStrike">
              <a:solidFill>
                <a:srgbClr val="3A3838"/>
              </a:solidFill>
              <a:latin typeface="Avenir"/>
              <a:ea typeface="Avenir"/>
              <a:cs typeface="Avenir"/>
              <a:sym typeface="Avenir"/>
            </a:endParaRPr>
          </a:p>
        </p:txBody>
      </p:sp>
      <p:sp>
        <p:nvSpPr>
          <p:cNvPr id="166" name="Google Shape;166;p33"/>
          <p:cNvSpPr txBox="1"/>
          <p:nvPr/>
        </p:nvSpPr>
        <p:spPr>
          <a:xfrm>
            <a:off x="685800" y="1433175"/>
            <a:ext cx="7886700" cy="669300"/>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i="0" lang="fr-CA" sz="2000" u="none" cap="none" strike="noStrike">
                <a:solidFill>
                  <a:srgbClr val="3A3838"/>
                </a:solidFill>
                <a:latin typeface="Avenir"/>
                <a:ea typeface="Avenir"/>
                <a:cs typeface="Avenir"/>
                <a:sym typeface="Avenir"/>
              </a:rPr>
              <a:t>L’</a:t>
            </a:r>
            <a:r>
              <a:rPr b="1" i="0" lang="fr-CA" sz="2000" u="none" cap="none" strike="noStrike">
                <a:solidFill>
                  <a:schemeClr val="dk1"/>
                </a:solidFill>
                <a:latin typeface="Avenir"/>
                <a:ea typeface="Avenir"/>
                <a:cs typeface="Avenir"/>
                <a:sym typeface="Avenir"/>
              </a:rPr>
              <a:t>altruisme efficace </a:t>
            </a:r>
            <a:r>
              <a:rPr b="1" i="0" lang="fr-CA" sz="2000" u="none" cap="none" strike="noStrike">
                <a:solidFill>
                  <a:srgbClr val="3A3838"/>
                </a:solidFill>
                <a:latin typeface="Avenir"/>
                <a:ea typeface="Avenir"/>
                <a:cs typeface="Avenir"/>
                <a:sym typeface="Avenir"/>
              </a:rPr>
              <a:t>est une démarche visant à réfléchir aux meilleurs moyens d’aider ceux qui en ont besoin, et à les mettre en œuvre </a:t>
            </a:r>
            <a:endParaRPr b="1" i="0" sz="2000" u="none" cap="none" strike="noStrike">
              <a:solidFill>
                <a:schemeClr val="dk1"/>
              </a:solidFill>
              <a:latin typeface="Calibri"/>
              <a:ea typeface="Calibri"/>
              <a:cs typeface="Calibri"/>
              <a:sym typeface="Calibri"/>
            </a:endParaRPr>
          </a:p>
        </p:txBody>
      </p:sp>
      <p:grpSp>
        <p:nvGrpSpPr>
          <p:cNvPr id="167" name="Google Shape;167;p33"/>
          <p:cNvGrpSpPr/>
          <p:nvPr/>
        </p:nvGrpSpPr>
        <p:grpSpPr>
          <a:xfrm>
            <a:off x="0" y="4572315"/>
            <a:ext cx="9144001" cy="571184"/>
            <a:chOff x="0" y="6096420"/>
            <a:chExt cx="12192001" cy="761579"/>
          </a:xfrm>
        </p:grpSpPr>
        <p:pic>
          <p:nvPicPr>
            <p:cNvPr id="168" name="Google Shape;168;p33"/>
            <p:cNvPicPr preferRelativeResize="0"/>
            <p:nvPr/>
          </p:nvPicPr>
          <p:blipFill rotWithShape="1">
            <a:blip r:embed="rId3">
              <a:alphaModFix/>
            </a:blip>
            <a:srcRect b="0" l="0" r="0" t="0"/>
            <a:stretch/>
          </p:blipFill>
          <p:spPr>
            <a:xfrm>
              <a:off x="0" y="6096420"/>
              <a:ext cx="12192001" cy="761579"/>
            </a:xfrm>
            <a:prstGeom prst="rect">
              <a:avLst/>
            </a:prstGeom>
            <a:noFill/>
            <a:ln>
              <a:noFill/>
            </a:ln>
          </p:spPr>
        </p:pic>
        <p:pic>
          <p:nvPicPr>
            <p:cNvPr id="169" name="Google Shape;169;p33"/>
            <p:cNvPicPr preferRelativeResize="0"/>
            <p:nvPr/>
          </p:nvPicPr>
          <p:blipFill rotWithShape="1">
            <a:blip r:embed="rId4">
              <a:alphaModFix/>
            </a:blip>
            <a:srcRect b="0" l="0" r="0" t="0"/>
            <a:stretch/>
          </p:blipFill>
          <p:spPr>
            <a:xfrm>
              <a:off x="10424612" y="6096421"/>
              <a:ext cx="1536519" cy="761578"/>
            </a:xfrm>
            <a:prstGeom prst="rect">
              <a:avLst/>
            </a:prstGeom>
            <a:noFill/>
            <a:ln>
              <a:noFill/>
            </a:ln>
          </p:spPr>
        </p:pic>
      </p:grpSp>
      <p:sp>
        <p:nvSpPr>
          <p:cNvPr id="170" name="Google Shape;170;p33"/>
          <p:cNvSpPr txBox="1"/>
          <p:nvPr/>
        </p:nvSpPr>
        <p:spPr>
          <a:xfrm>
            <a:off x="509650" y="281725"/>
            <a:ext cx="6705900" cy="853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fr-CA" sz="3000">
                <a:solidFill>
                  <a:schemeClr val="accent5"/>
                </a:solidFill>
                <a:latin typeface="Roboto Slab"/>
                <a:ea typeface="Roboto Slab"/>
                <a:cs typeface="Roboto Slab"/>
                <a:sym typeface="Roboto Slab"/>
              </a:rPr>
              <a:t>Une démarche intellectuelle</a:t>
            </a:r>
            <a:endParaRPr b="1" sz="3000">
              <a:solidFill>
                <a:schemeClr val="accent5"/>
              </a:solidFill>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4"/>
          <p:cNvSpPr txBox="1"/>
          <p:nvPr>
            <p:ph idx="1" type="body"/>
          </p:nvPr>
        </p:nvSpPr>
        <p:spPr>
          <a:xfrm>
            <a:off x="7538950" y="3898500"/>
            <a:ext cx="1431900" cy="392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fr-CA" sz="1200"/>
              <a:t>Source : JPAL</a:t>
            </a:r>
            <a:endParaRPr sz="1200"/>
          </a:p>
        </p:txBody>
      </p:sp>
      <p:pic>
        <p:nvPicPr>
          <p:cNvPr descr="JPAL first three.png" id="176" name="Google Shape;176;p34"/>
          <p:cNvPicPr preferRelativeResize="0"/>
          <p:nvPr/>
        </p:nvPicPr>
        <p:blipFill>
          <a:blip r:embed="rId3">
            <a:alphaModFix/>
          </a:blip>
          <a:stretch>
            <a:fillRect/>
          </a:stretch>
        </p:blipFill>
        <p:spPr>
          <a:xfrm>
            <a:off x="1" y="0"/>
            <a:ext cx="7394562" cy="4572325"/>
          </a:xfrm>
          <a:prstGeom prst="rect">
            <a:avLst/>
          </a:prstGeom>
          <a:noFill/>
          <a:ln>
            <a:noFill/>
          </a:ln>
        </p:spPr>
      </p:pic>
      <p:grpSp>
        <p:nvGrpSpPr>
          <p:cNvPr id="177" name="Google Shape;177;p34"/>
          <p:cNvGrpSpPr/>
          <p:nvPr/>
        </p:nvGrpSpPr>
        <p:grpSpPr>
          <a:xfrm>
            <a:off x="0" y="4572327"/>
            <a:ext cx="9144001" cy="571184"/>
            <a:chOff x="0" y="6096420"/>
            <a:chExt cx="12192001" cy="761579"/>
          </a:xfrm>
        </p:grpSpPr>
        <p:pic>
          <p:nvPicPr>
            <p:cNvPr id="178" name="Google Shape;178;p34"/>
            <p:cNvPicPr preferRelativeResize="0"/>
            <p:nvPr/>
          </p:nvPicPr>
          <p:blipFill rotWithShape="1">
            <a:blip r:embed="rId4">
              <a:alphaModFix/>
            </a:blip>
            <a:srcRect b="0" l="0" r="0" t="0"/>
            <a:stretch/>
          </p:blipFill>
          <p:spPr>
            <a:xfrm>
              <a:off x="0" y="6096420"/>
              <a:ext cx="12192001" cy="761579"/>
            </a:xfrm>
            <a:prstGeom prst="rect">
              <a:avLst/>
            </a:prstGeom>
            <a:noFill/>
            <a:ln>
              <a:noFill/>
            </a:ln>
          </p:spPr>
        </p:pic>
        <p:pic>
          <p:nvPicPr>
            <p:cNvPr id="179" name="Google Shape;179;p34"/>
            <p:cNvPicPr preferRelativeResize="0"/>
            <p:nvPr/>
          </p:nvPicPr>
          <p:blipFill rotWithShape="1">
            <a:blip r:embed="rId5">
              <a:alphaModFix/>
            </a:blip>
            <a:srcRect b="0" l="0" r="0" t="0"/>
            <a:stretch/>
          </p:blipFill>
          <p:spPr>
            <a:xfrm>
              <a:off x="10424612" y="6096421"/>
              <a:ext cx="1536519" cy="761578"/>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5"/>
          <p:cNvSpPr txBox="1"/>
          <p:nvPr>
            <p:ph idx="1" type="body"/>
          </p:nvPr>
        </p:nvSpPr>
        <p:spPr>
          <a:xfrm>
            <a:off x="7549675" y="3831125"/>
            <a:ext cx="1290300" cy="4179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fr-CA" sz="1200"/>
              <a:t>Source: JPAL</a:t>
            </a:r>
            <a:endParaRPr sz="1200"/>
          </a:p>
        </p:txBody>
      </p:sp>
      <p:pic>
        <p:nvPicPr>
          <p:cNvPr descr="JPAL with fourth.png" id="185" name="Google Shape;185;p35"/>
          <p:cNvPicPr preferRelativeResize="0"/>
          <p:nvPr/>
        </p:nvPicPr>
        <p:blipFill>
          <a:blip r:embed="rId3">
            <a:alphaModFix/>
          </a:blip>
          <a:stretch>
            <a:fillRect/>
          </a:stretch>
        </p:blipFill>
        <p:spPr>
          <a:xfrm>
            <a:off x="0" y="0"/>
            <a:ext cx="7394579" cy="4572325"/>
          </a:xfrm>
          <a:prstGeom prst="rect">
            <a:avLst/>
          </a:prstGeom>
          <a:noFill/>
          <a:ln>
            <a:noFill/>
          </a:ln>
        </p:spPr>
      </p:pic>
      <p:pic>
        <p:nvPicPr>
          <p:cNvPr id="186" name="Google Shape;186;p35"/>
          <p:cNvPicPr preferRelativeResize="0"/>
          <p:nvPr/>
        </p:nvPicPr>
        <p:blipFill rotWithShape="1">
          <a:blip r:embed="rId4">
            <a:alphaModFix/>
          </a:blip>
          <a:srcRect b="0" l="0" r="0" t="0"/>
          <a:stretch/>
        </p:blipFill>
        <p:spPr>
          <a:xfrm>
            <a:off x="7818459" y="4572316"/>
            <a:ext cx="1152389" cy="571183"/>
          </a:xfrm>
          <a:prstGeom prst="rect">
            <a:avLst/>
          </a:prstGeom>
          <a:noFill/>
          <a:ln>
            <a:noFill/>
          </a:ln>
        </p:spPr>
      </p:pic>
      <p:grpSp>
        <p:nvGrpSpPr>
          <p:cNvPr id="187" name="Google Shape;187;p35"/>
          <p:cNvGrpSpPr/>
          <p:nvPr/>
        </p:nvGrpSpPr>
        <p:grpSpPr>
          <a:xfrm>
            <a:off x="0" y="4572315"/>
            <a:ext cx="9144001" cy="571184"/>
            <a:chOff x="0" y="6096420"/>
            <a:chExt cx="12192001" cy="761579"/>
          </a:xfrm>
        </p:grpSpPr>
        <p:pic>
          <p:nvPicPr>
            <p:cNvPr id="188" name="Google Shape;188;p35"/>
            <p:cNvPicPr preferRelativeResize="0"/>
            <p:nvPr/>
          </p:nvPicPr>
          <p:blipFill rotWithShape="1">
            <a:blip r:embed="rId5">
              <a:alphaModFix/>
            </a:blip>
            <a:srcRect b="0" l="0" r="0" t="0"/>
            <a:stretch/>
          </p:blipFill>
          <p:spPr>
            <a:xfrm>
              <a:off x="0" y="6096420"/>
              <a:ext cx="12192001" cy="761579"/>
            </a:xfrm>
            <a:prstGeom prst="rect">
              <a:avLst/>
            </a:prstGeom>
            <a:noFill/>
            <a:ln>
              <a:noFill/>
            </a:ln>
          </p:spPr>
        </p:pic>
        <p:pic>
          <p:nvPicPr>
            <p:cNvPr id="189" name="Google Shape;189;p35"/>
            <p:cNvPicPr preferRelativeResize="0"/>
            <p:nvPr/>
          </p:nvPicPr>
          <p:blipFill rotWithShape="1">
            <a:blip r:embed="rId6">
              <a:alphaModFix/>
            </a:blip>
            <a:srcRect b="0" l="0" r="0" t="0"/>
            <a:stretch/>
          </p:blipFill>
          <p:spPr>
            <a:xfrm>
              <a:off x="10424612" y="6096421"/>
              <a:ext cx="1536519" cy="761578"/>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6"/>
          <p:cNvSpPr txBox="1"/>
          <p:nvPr>
            <p:ph type="title"/>
          </p:nvPr>
        </p:nvSpPr>
        <p:spPr>
          <a:xfrm>
            <a:off x="376150" y="1711050"/>
            <a:ext cx="8456100" cy="1281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b="1" lang="fr-CA" sz="4800">
                <a:solidFill>
                  <a:schemeClr val="accent5"/>
                </a:solidFill>
                <a:latin typeface="Roboto Slab"/>
                <a:ea typeface="Roboto Slab"/>
                <a:cs typeface="Roboto Slab"/>
                <a:sym typeface="Roboto Slab"/>
              </a:rPr>
              <a:t>Comment évaluer les interventions visant à aider les animaux : quelques éléments méthodologiques</a:t>
            </a:r>
            <a:endParaRPr sz="4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